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2"/>
  </p:notesMasterIdLst>
  <p:sldIdLst>
    <p:sldId id="256" r:id="rId2"/>
    <p:sldId id="257" r:id="rId3"/>
    <p:sldId id="303" r:id="rId4"/>
    <p:sldId id="304" r:id="rId5"/>
    <p:sldId id="306" r:id="rId6"/>
    <p:sldId id="307" r:id="rId7"/>
    <p:sldId id="308" r:id="rId8"/>
    <p:sldId id="264" r:id="rId9"/>
    <p:sldId id="258" r:id="rId10"/>
    <p:sldId id="259" r:id="rId11"/>
    <p:sldId id="260" r:id="rId12"/>
    <p:sldId id="261" r:id="rId13"/>
    <p:sldId id="262" r:id="rId14"/>
    <p:sldId id="263" r:id="rId15"/>
    <p:sldId id="265" r:id="rId16"/>
    <p:sldId id="266" r:id="rId17"/>
    <p:sldId id="267" r:id="rId18"/>
    <p:sldId id="269" r:id="rId19"/>
    <p:sldId id="270" r:id="rId20"/>
    <p:sldId id="272" r:id="rId21"/>
    <p:sldId id="273" r:id="rId22"/>
    <p:sldId id="274" r:id="rId23"/>
    <p:sldId id="275" r:id="rId24"/>
    <p:sldId id="277" r:id="rId25"/>
    <p:sldId id="278" r:id="rId26"/>
    <p:sldId id="302" r:id="rId27"/>
    <p:sldId id="279" r:id="rId28"/>
    <p:sldId id="281" r:id="rId29"/>
    <p:sldId id="282" r:id="rId30"/>
    <p:sldId id="283" r:id="rId31"/>
    <p:sldId id="285" r:id="rId32"/>
    <p:sldId id="286" r:id="rId33"/>
    <p:sldId id="289" r:id="rId34"/>
    <p:sldId id="290" r:id="rId35"/>
    <p:sldId id="292" r:id="rId36"/>
    <p:sldId id="293" r:id="rId37"/>
    <p:sldId id="294" r:id="rId38"/>
    <p:sldId id="295" r:id="rId39"/>
    <p:sldId id="296" r:id="rId40"/>
    <p:sldId id="300" r:id="rId41"/>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A099BBF-65ED-D288-1F11-AF795C7E7231}" v="23" dt="2025-08-03T23:44:57.024"/>
    <p1510:client id="{98444D29-07EA-B3FD-C551-8F0ACEA38611}" v="3" dt="2025-08-03T12:29:17.880"/>
    <p1510:client id="{AB81DB94-D2D1-D914-9427-95357D8A3689}" v="580" dt="2025-08-03T09:57:15.64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43" autoAdjust="0"/>
    <p:restoredTop sz="94694" autoAdjust="0"/>
  </p:normalViewPr>
  <p:slideViewPr>
    <p:cSldViewPr snapToGrid="0" snapToObjects="1">
      <p:cViewPr varScale="1">
        <p:scale>
          <a:sx n="161" d="100"/>
          <a:sy n="161" d="100"/>
        </p:scale>
        <p:origin x="560" y="200"/>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2852A24-9D83-4910-8B29-67FF5DF56D4C}"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DB27A1DD-0F67-48A1-8728-AD9507ADADFF}">
      <dgm:prSet/>
      <dgm:spPr/>
      <dgm:t>
        <a:bodyPr/>
        <a:lstStyle/>
        <a:p>
          <a:r>
            <a:rPr lang="en-US" b="1"/>
            <a:t>Narrow AI (Weak AI)</a:t>
          </a:r>
          <a:endParaRPr lang="en-US"/>
        </a:p>
      </dgm:t>
    </dgm:pt>
    <dgm:pt modelId="{831AC064-ACB8-4786-A2E3-93528ECD9540}" type="parTrans" cxnId="{5F1686AC-7F53-44BA-B455-E499CE9E16F3}">
      <dgm:prSet/>
      <dgm:spPr/>
      <dgm:t>
        <a:bodyPr/>
        <a:lstStyle/>
        <a:p>
          <a:endParaRPr lang="en-US"/>
        </a:p>
      </dgm:t>
    </dgm:pt>
    <dgm:pt modelId="{9B4A05C9-9E56-4D5B-8BBE-A2846708FB12}" type="sibTrans" cxnId="{5F1686AC-7F53-44BA-B455-E499CE9E16F3}">
      <dgm:prSet/>
      <dgm:spPr/>
      <dgm:t>
        <a:bodyPr/>
        <a:lstStyle/>
        <a:p>
          <a:endParaRPr lang="en-US"/>
        </a:p>
      </dgm:t>
    </dgm:pt>
    <dgm:pt modelId="{AD42C941-622A-4E67-846F-8BBF8A53BD1A}">
      <dgm:prSet/>
      <dgm:spPr/>
      <dgm:t>
        <a:bodyPr/>
        <a:lstStyle/>
        <a:p>
          <a:r>
            <a:rPr lang="en-US" b="1"/>
            <a:t>General AI (Strong AI)</a:t>
          </a:r>
          <a:endParaRPr lang="en-US"/>
        </a:p>
      </dgm:t>
    </dgm:pt>
    <dgm:pt modelId="{95913EF8-642E-4C27-90B2-D77601F64265}" type="parTrans" cxnId="{A8D30362-A94C-497F-A6A2-C270C5EC616C}">
      <dgm:prSet/>
      <dgm:spPr/>
      <dgm:t>
        <a:bodyPr/>
        <a:lstStyle/>
        <a:p>
          <a:endParaRPr lang="en-US"/>
        </a:p>
      </dgm:t>
    </dgm:pt>
    <dgm:pt modelId="{D1D15B06-ACBF-4388-A59E-27F790EA5EAB}" type="sibTrans" cxnId="{A8D30362-A94C-497F-A6A2-C270C5EC616C}">
      <dgm:prSet/>
      <dgm:spPr/>
      <dgm:t>
        <a:bodyPr/>
        <a:lstStyle/>
        <a:p>
          <a:endParaRPr lang="en-US"/>
        </a:p>
      </dgm:t>
    </dgm:pt>
    <dgm:pt modelId="{3D1B3B7C-ABB7-4DA3-A693-EEF5364971AB}">
      <dgm:prSet/>
      <dgm:spPr/>
      <dgm:t>
        <a:bodyPr/>
        <a:lstStyle/>
        <a:p>
          <a:r>
            <a:rPr lang="en-US" b="1"/>
            <a:t>Reactive Machines</a:t>
          </a:r>
          <a:endParaRPr lang="en-US"/>
        </a:p>
      </dgm:t>
    </dgm:pt>
    <dgm:pt modelId="{4E9732C2-21C2-4477-9BD3-E31CE12EFE00}" type="parTrans" cxnId="{F8A5BA33-FB74-4AF2-8D42-2C0775BAA670}">
      <dgm:prSet/>
      <dgm:spPr/>
      <dgm:t>
        <a:bodyPr/>
        <a:lstStyle/>
        <a:p>
          <a:endParaRPr lang="en-US"/>
        </a:p>
      </dgm:t>
    </dgm:pt>
    <dgm:pt modelId="{877DBF78-D9DB-4555-8164-6CA5E4FABE48}" type="sibTrans" cxnId="{F8A5BA33-FB74-4AF2-8D42-2C0775BAA670}">
      <dgm:prSet/>
      <dgm:spPr/>
      <dgm:t>
        <a:bodyPr/>
        <a:lstStyle/>
        <a:p>
          <a:endParaRPr lang="en-US"/>
        </a:p>
      </dgm:t>
    </dgm:pt>
    <dgm:pt modelId="{F92CD0C3-882F-46CA-A894-F5D87CDC95C6}">
      <dgm:prSet/>
      <dgm:spPr/>
      <dgm:t>
        <a:bodyPr/>
        <a:lstStyle/>
        <a:p>
          <a:r>
            <a:rPr lang="en-US" b="1"/>
            <a:t>Self-Learning (Adaptive AI)</a:t>
          </a:r>
          <a:endParaRPr lang="en-US"/>
        </a:p>
      </dgm:t>
    </dgm:pt>
    <dgm:pt modelId="{8BF6CC40-1390-43BC-922A-6AC8325F16F3}" type="parTrans" cxnId="{FED8201F-A372-4A02-88D2-CFDB3A14409A}">
      <dgm:prSet/>
      <dgm:spPr/>
      <dgm:t>
        <a:bodyPr/>
        <a:lstStyle/>
        <a:p>
          <a:endParaRPr lang="en-US"/>
        </a:p>
      </dgm:t>
    </dgm:pt>
    <dgm:pt modelId="{D0C4525A-1030-49FD-A474-18D212A5B2E2}" type="sibTrans" cxnId="{FED8201F-A372-4A02-88D2-CFDB3A14409A}">
      <dgm:prSet/>
      <dgm:spPr/>
      <dgm:t>
        <a:bodyPr/>
        <a:lstStyle/>
        <a:p>
          <a:endParaRPr lang="en-US"/>
        </a:p>
      </dgm:t>
    </dgm:pt>
    <dgm:pt modelId="{1898FA18-FD7D-4672-87AD-8F4BFEC45EB5}" type="pres">
      <dgm:prSet presAssocID="{52852A24-9D83-4910-8B29-67FF5DF56D4C}" presName="hierChild1" presStyleCnt="0">
        <dgm:presLayoutVars>
          <dgm:chPref val="1"/>
          <dgm:dir/>
          <dgm:animOne val="branch"/>
          <dgm:animLvl val="lvl"/>
          <dgm:resizeHandles/>
        </dgm:presLayoutVars>
      </dgm:prSet>
      <dgm:spPr/>
    </dgm:pt>
    <dgm:pt modelId="{1C99C169-47D2-47E2-92B7-763F34104415}" type="pres">
      <dgm:prSet presAssocID="{DB27A1DD-0F67-48A1-8728-AD9507ADADFF}" presName="hierRoot1" presStyleCnt="0"/>
      <dgm:spPr/>
    </dgm:pt>
    <dgm:pt modelId="{8475DF19-F2E7-427B-8EB5-F223E46457AA}" type="pres">
      <dgm:prSet presAssocID="{DB27A1DD-0F67-48A1-8728-AD9507ADADFF}" presName="composite" presStyleCnt="0"/>
      <dgm:spPr/>
    </dgm:pt>
    <dgm:pt modelId="{BB434B28-57DD-49B0-B473-52A23212EA64}" type="pres">
      <dgm:prSet presAssocID="{DB27A1DD-0F67-48A1-8728-AD9507ADADFF}" presName="background" presStyleLbl="node0" presStyleIdx="0" presStyleCnt="4"/>
      <dgm:spPr/>
    </dgm:pt>
    <dgm:pt modelId="{55AC26A4-8D01-4AB1-96D2-547501DAF289}" type="pres">
      <dgm:prSet presAssocID="{DB27A1DD-0F67-48A1-8728-AD9507ADADFF}" presName="text" presStyleLbl="fgAcc0" presStyleIdx="0" presStyleCnt="4">
        <dgm:presLayoutVars>
          <dgm:chPref val="3"/>
        </dgm:presLayoutVars>
      </dgm:prSet>
      <dgm:spPr/>
    </dgm:pt>
    <dgm:pt modelId="{FBB2DDA3-D6E1-421A-AD53-21A91DA6B5B0}" type="pres">
      <dgm:prSet presAssocID="{DB27A1DD-0F67-48A1-8728-AD9507ADADFF}" presName="hierChild2" presStyleCnt="0"/>
      <dgm:spPr/>
    </dgm:pt>
    <dgm:pt modelId="{05DDADBC-6F35-4232-BEAB-7CE245F02A96}" type="pres">
      <dgm:prSet presAssocID="{AD42C941-622A-4E67-846F-8BBF8A53BD1A}" presName="hierRoot1" presStyleCnt="0"/>
      <dgm:spPr/>
    </dgm:pt>
    <dgm:pt modelId="{C85CE588-F304-42B9-95A4-3C1EE45381B7}" type="pres">
      <dgm:prSet presAssocID="{AD42C941-622A-4E67-846F-8BBF8A53BD1A}" presName="composite" presStyleCnt="0"/>
      <dgm:spPr/>
    </dgm:pt>
    <dgm:pt modelId="{E7157DF0-5908-42D8-BADE-F20E95BCC45D}" type="pres">
      <dgm:prSet presAssocID="{AD42C941-622A-4E67-846F-8BBF8A53BD1A}" presName="background" presStyleLbl="node0" presStyleIdx="1" presStyleCnt="4"/>
      <dgm:spPr/>
    </dgm:pt>
    <dgm:pt modelId="{F5182C67-B361-4BCF-919A-FE335E5E1188}" type="pres">
      <dgm:prSet presAssocID="{AD42C941-622A-4E67-846F-8BBF8A53BD1A}" presName="text" presStyleLbl="fgAcc0" presStyleIdx="1" presStyleCnt="4">
        <dgm:presLayoutVars>
          <dgm:chPref val="3"/>
        </dgm:presLayoutVars>
      </dgm:prSet>
      <dgm:spPr/>
    </dgm:pt>
    <dgm:pt modelId="{E88C2C42-0794-4B81-B5E9-7C78A88ECCD5}" type="pres">
      <dgm:prSet presAssocID="{AD42C941-622A-4E67-846F-8BBF8A53BD1A}" presName="hierChild2" presStyleCnt="0"/>
      <dgm:spPr/>
    </dgm:pt>
    <dgm:pt modelId="{B34C8218-C074-42A9-AD2E-6FAD2C59A5BB}" type="pres">
      <dgm:prSet presAssocID="{3D1B3B7C-ABB7-4DA3-A693-EEF5364971AB}" presName="hierRoot1" presStyleCnt="0"/>
      <dgm:spPr/>
    </dgm:pt>
    <dgm:pt modelId="{133FDEB1-BEA1-47C5-BA99-8B73F1991568}" type="pres">
      <dgm:prSet presAssocID="{3D1B3B7C-ABB7-4DA3-A693-EEF5364971AB}" presName="composite" presStyleCnt="0"/>
      <dgm:spPr/>
    </dgm:pt>
    <dgm:pt modelId="{CA32328A-B415-4750-9D87-3CAF09C01E42}" type="pres">
      <dgm:prSet presAssocID="{3D1B3B7C-ABB7-4DA3-A693-EEF5364971AB}" presName="background" presStyleLbl="node0" presStyleIdx="2" presStyleCnt="4"/>
      <dgm:spPr/>
    </dgm:pt>
    <dgm:pt modelId="{0DE1BA60-05E0-44F6-B632-8163B802786E}" type="pres">
      <dgm:prSet presAssocID="{3D1B3B7C-ABB7-4DA3-A693-EEF5364971AB}" presName="text" presStyleLbl="fgAcc0" presStyleIdx="2" presStyleCnt="4">
        <dgm:presLayoutVars>
          <dgm:chPref val="3"/>
        </dgm:presLayoutVars>
      </dgm:prSet>
      <dgm:spPr/>
    </dgm:pt>
    <dgm:pt modelId="{01125148-0C69-42DE-A14F-5A8037ABAEE3}" type="pres">
      <dgm:prSet presAssocID="{3D1B3B7C-ABB7-4DA3-A693-EEF5364971AB}" presName="hierChild2" presStyleCnt="0"/>
      <dgm:spPr/>
    </dgm:pt>
    <dgm:pt modelId="{8BC3EE31-34DE-4C72-A536-CEBE06AFB78E}" type="pres">
      <dgm:prSet presAssocID="{F92CD0C3-882F-46CA-A894-F5D87CDC95C6}" presName="hierRoot1" presStyleCnt="0"/>
      <dgm:spPr/>
    </dgm:pt>
    <dgm:pt modelId="{1959C853-D8EC-432C-8D73-73B87898C97C}" type="pres">
      <dgm:prSet presAssocID="{F92CD0C3-882F-46CA-A894-F5D87CDC95C6}" presName="composite" presStyleCnt="0"/>
      <dgm:spPr/>
    </dgm:pt>
    <dgm:pt modelId="{A3FFEA04-CE8A-4459-AA43-7D71FD3895F4}" type="pres">
      <dgm:prSet presAssocID="{F92CD0C3-882F-46CA-A894-F5D87CDC95C6}" presName="background" presStyleLbl="node0" presStyleIdx="3" presStyleCnt="4"/>
      <dgm:spPr/>
    </dgm:pt>
    <dgm:pt modelId="{2E2AE92F-AA46-4E2E-9B77-3F53665D08B5}" type="pres">
      <dgm:prSet presAssocID="{F92CD0C3-882F-46CA-A894-F5D87CDC95C6}" presName="text" presStyleLbl="fgAcc0" presStyleIdx="3" presStyleCnt="4">
        <dgm:presLayoutVars>
          <dgm:chPref val="3"/>
        </dgm:presLayoutVars>
      </dgm:prSet>
      <dgm:spPr/>
    </dgm:pt>
    <dgm:pt modelId="{28ABDF44-398C-48EA-B0E3-45380889C43B}" type="pres">
      <dgm:prSet presAssocID="{F92CD0C3-882F-46CA-A894-F5D87CDC95C6}" presName="hierChild2" presStyleCnt="0"/>
      <dgm:spPr/>
    </dgm:pt>
  </dgm:ptLst>
  <dgm:cxnLst>
    <dgm:cxn modelId="{C51DA00D-7898-46B7-836F-0CF2B639E2B8}" type="presOf" srcId="{52852A24-9D83-4910-8B29-67FF5DF56D4C}" destId="{1898FA18-FD7D-4672-87AD-8F4BFEC45EB5}" srcOrd="0" destOrd="0" presId="urn:microsoft.com/office/officeart/2005/8/layout/hierarchy1"/>
    <dgm:cxn modelId="{FED8201F-A372-4A02-88D2-CFDB3A14409A}" srcId="{52852A24-9D83-4910-8B29-67FF5DF56D4C}" destId="{F92CD0C3-882F-46CA-A894-F5D87CDC95C6}" srcOrd="3" destOrd="0" parTransId="{8BF6CC40-1390-43BC-922A-6AC8325F16F3}" sibTransId="{D0C4525A-1030-49FD-A474-18D212A5B2E2}"/>
    <dgm:cxn modelId="{CDBB6A2A-217B-425C-9671-509CC36195FE}" type="presOf" srcId="{AD42C941-622A-4E67-846F-8BBF8A53BD1A}" destId="{F5182C67-B361-4BCF-919A-FE335E5E1188}" srcOrd="0" destOrd="0" presId="urn:microsoft.com/office/officeart/2005/8/layout/hierarchy1"/>
    <dgm:cxn modelId="{F8A5BA33-FB74-4AF2-8D42-2C0775BAA670}" srcId="{52852A24-9D83-4910-8B29-67FF5DF56D4C}" destId="{3D1B3B7C-ABB7-4DA3-A693-EEF5364971AB}" srcOrd="2" destOrd="0" parTransId="{4E9732C2-21C2-4477-9BD3-E31CE12EFE00}" sibTransId="{877DBF78-D9DB-4555-8164-6CA5E4FABE48}"/>
    <dgm:cxn modelId="{A8D30362-A94C-497F-A6A2-C270C5EC616C}" srcId="{52852A24-9D83-4910-8B29-67FF5DF56D4C}" destId="{AD42C941-622A-4E67-846F-8BBF8A53BD1A}" srcOrd="1" destOrd="0" parTransId="{95913EF8-642E-4C27-90B2-D77601F64265}" sibTransId="{D1D15B06-ACBF-4388-A59E-27F790EA5EAB}"/>
    <dgm:cxn modelId="{5F1686AC-7F53-44BA-B455-E499CE9E16F3}" srcId="{52852A24-9D83-4910-8B29-67FF5DF56D4C}" destId="{DB27A1DD-0F67-48A1-8728-AD9507ADADFF}" srcOrd="0" destOrd="0" parTransId="{831AC064-ACB8-4786-A2E3-93528ECD9540}" sibTransId="{9B4A05C9-9E56-4D5B-8BBE-A2846708FB12}"/>
    <dgm:cxn modelId="{8076A6D0-B316-4818-987B-2DB530F944BE}" type="presOf" srcId="{DB27A1DD-0F67-48A1-8728-AD9507ADADFF}" destId="{55AC26A4-8D01-4AB1-96D2-547501DAF289}" srcOrd="0" destOrd="0" presId="urn:microsoft.com/office/officeart/2005/8/layout/hierarchy1"/>
    <dgm:cxn modelId="{BFFD76D6-F5BD-4211-AB3E-A37A4536FD58}" type="presOf" srcId="{F92CD0C3-882F-46CA-A894-F5D87CDC95C6}" destId="{2E2AE92F-AA46-4E2E-9B77-3F53665D08B5}" srcOrd="0" destOrd="0" presId="urn:microsoft.com/office/officeart/2005/8/layout/hierarchy1"/>
    <dgm:cxn modelId="{5AF936F2-71AB-4CA1-ACDA-F765E6ACCB06}" type="presOf" srcId="{3D1B3B7C-ABB7-4DA3-A693-EEF5364971AB}" destId="{0DE1BA60-05E0-44F6-B632-8163B802786E}" srcOrd="0" destOrd="0" presId="urn:microsoft.com/office/officeart/2005/8/layout/hierarchy1"/>
    <dgm:cxn modelId="{7F9FA3B8-B4EA-48D0-AB8A-C0E47B846BD6}" type="presParOf" srcId="{1898FA18-FD7D-4672-87AD-8F4BFEC45EB5}" destId="{1C99C169-47D2-47E2-92B7-763F34104415}" srcOrd="0" destOrd="0" presId="urn:microsoft.com/office/officeart/2005/8/layout/hierarchy1"/>
    <dgm:cxn modelId="{A602D739-2091-4FED-9CD7-9D4487F4AEDA}" type="presParOf" srcId="{1C99C169-47D2-47E2-92B7-763F34104415}" destId="{8475DF19-F2E7-427B-8EB5-F223E46457AA}" srcOrd="0" destOrd="0" presId="urn:microsoft.com/office/officeart/2005/8/layout/hierarchy1"/>
    <dgm:cxn modelId="{E6E102F5-67BF-4464-809C-AC0CCFD11FD5}" type="presParOf" srcId="{8475DF19-F2E7-427B-8EB5-F223E46457AA}" destId="{BB434B28-57DD-49B0-B473-52A23212EA64}" srcOrd="0" destOrd="0" presId="urn:microsoft.com/office/officeart/2005/8/layout/hierarchy1"/>
    <dgm:cxn modelId="{FC7B8B31-10B5-493B-8E8A-C89CFB24C027}" type="presParOf" srcId="{8475DF19-F2E7-427B-8EB5-F223E46457AA}" destId="{55AC26A4-8D01-4AB1-96D2-547501DAF289}" srcOrd="1" destOrd="0" presId="urn:microsoft.com/office/officeart/2005/8/layout/hierarchy1"/>
    <dgm:cxn modelId="{C19EE4B3-E9E5-4417-AAF6-8B14850214EF}" type="presParOf" srcId="{1C99C169-47D2-47E2-92B7-763F34104415}" destId="{FBB2DDA3-D6E1-421A-AD53-21A91DA6B5B0}" srcOrd="1" destOrd="0" presId="urn:microsoft.com/office/officeart/2005/8/layout/hierarchy1"/>
    <dgm:cxn modelId="{2B8733EE-D663-41AD-8CE4-E4696872DAE7}" type="presParOf" srcId="{1898FA18-FD7D-4672-87AD-8F4BFEC45EB5}" destId="{05DDADBC-6F35-4232-BEAB-7CE245F02A96}" srcOrd="1" destOrd="0" presId="urn:microsoft.com/office/officeart/2005/8/layout/hierarchy1"/>
    <dgm:cxn modelId="{9F0005B4-31BB-4893-BA10-F22D2163223B}" type="presParOf" srcId="{05DDADBC-6F35-4232-BEAB-7CE245F02A96}" destId="{C85CE588-F304-42B9-95A4-3C1EE45381B7}" srcOrd="0" destOrd="0" presId="urn:microsoft.com/office/officeart/2005/8/layout/hierarchy1"/>
    <dgm:cxn modelId="{04A66A1A-BAC4-4BE5-936D-EEC4101A33DD}" type="presParOf" srcId="{C85CE588-F304-42B9-95A4-3C1EE45381B7}" destId="{E7157DF0-5908-42D8-BADE-F20E95BCC45D}" srcOrd="0" destOrd="0" presId="urn:microsoft.com/office/officeart/2005/8/layout/hierarchy1"/>
    <dgm:cxn modelId="{9CFC0873-9185-4C12-9FA7-D167E0D1D137}" type="presParOf" srcId="{C85CE588-F304-42B9-95A4-3C1EE45381B7}" destId="{F5182C67-B361-4BCF-919A-FE335E5E1188}" srcOrd="1" destOrd="0" presId="urn:microsoft.com/office/officeart/2005/8/layout/hierarchy1"/>
    <dgm:cxn modelId="{F6C82265-3102-4842-B1A4-452C8E452323}" type="presParOf" srcId="{05DDADBC-6F35-4232-BEAB-7CE245F02A96}" destId="{E88C2C42-0794-4B81-B5E9-7C78A88ECCD5}" srcOrd="1" destOrd="0" presId="urn:microsoft.com/office/officeart/2005/8/layout/hierarchy1"/>
    <dgm:cxn modelId="{35997E17-B46B-4231-BEDF-D4BCFADB4BA4}" type="presParOf" srcId="{1898FA18-FD7D-4672-87AD-8F4BFEC45EB5}" destId="{B34C8218-C074-42A9-AD2E-6FAD2C59A5BB}" srcOrd="2" destOrd="0" presId="urn:microsoft.com/office/officeart/2005/8/layout/hierarchy1"/>
    <dgm:cxn modelId="{536DFE45-705D-451C-8660-E0B667D66F12}" type="presParOf" srcId="{B34C8218-C074-42A9-AD2E-6FAD2C59A5BB}" destId="{133FDEB1-BEA1-47C5-BA99-8B73F1991568}" srcOrd="0" destOrd="0" presId="urn:microsoft.com/office/officeart/2005/8/layout/hierarchy1"/>
    <dgm:cxn modelId="{7078ADCC-7952-47BB-8A97-8DDCB21065AD}" type="presParOf" srcId="{133FDEB1-BEA1-47C5-BA99-8B73F1991568}" destId="{CA32328A-B415-4750-9D87-3CAF09C01E42}" srcOrd="0" destOrd="0" presId="urn:microsoft.com/office/officeart/2005/8/layout/hierarchy1"/>
    <dgm:cxn modelId="{FDD586A8-935A-4BC8-83BE-E916F65A9A8D}" type="presParOf" srcId="{133FDEB1-BEA1-47C5-BA99-8B73F1991568}" destId="{0DE1BA60-05E0-44F6-B632-8163B802786E}" srcOrd="1" destOrd="0" presId="urn:microsoft.com/office/officeart/2005/8/layout/hierarchy1"/>
    <dgm:cxn modelId="{6DB1A494-0C32-46A0-8C19-8956E560EFC4}" type="presParOf" srcId="{B34C8218-C074-42A9-AD2E-6FAD2C59A5BB}" destId="{01125148-0C69-42DE-A14F-5A8037ABAEE3}" srcOrd="1" destOrd="0" presId="urn:microsoft.com/office/officeart/2005/8/layout/hierarchy1"/>
    <dgm:cxn modelId="{D8CE3018-7332-40A4-88EF-80B7B6EFA0BD}" type="presParOf" srcId="{1898FA18-FD7D-4672-87AD-8F4BFEC45EB5}" destId="{8BC3EE31-34DE-4C72-A536-CEBE06AFB78E}" srcOrd="3" destOrd="0" presId="urn:microsoft.com/office/officeart/2005/8/layout/hierarchy1"/>
    <dgm:cxn modelId="{C25C8A35-E7E7-439B-9403-70B24614CF9D}" type="presParOf" srcId="{8BC3EE31-34DE-4C72-A536-CEBE06AFB78E}" destId="{1959C853-D8EC-432C-8D73-73B87898C97C}" srcOrd="0" destOrd="0" presId="urn:microsoft.com/office/officeart/2005/8/layout/hierarchy1"/>
    <dgm:cxn modelId="{F0F6E63C-8F5D-4816-9343-4B69A427E84E}" type="presParOf" srcId="{1959C853-D8EC-432C-8D73-73B87898C97C}" destId="{A3FFEA04-CE8A-4459-AA43-7D71FD3895F4}" srcOrd="0" destOrd="0" presId="urn:microsoft.com/office/officeart/2005/8/layout/hierarchy1"/>
    <dgm:cxn modelId="{690B3A81-1E78-49E1-910F-3C0E00D77C5F}" type="presParOf" srcId="{1959C853-D8EC-432C-8D73-73B87898C97C}" destId="{2E2AE92F-AA46-4E2E-9B77-3F53665D08B5}" srcOrd="1" destOrd="0" presId="urn:microsoft.com/office/officeart/2005/8/layout/hierarchy1"/>
    <dgm:cxn modelId="{82649173-C679-4A42-A762-B0F1974F27C9}" type="presParOf" srcId="{8BC3EE31-34DE-4C72-A536-CEBE06AFB78E}" destId="{28ABDF44-398C-48EA-B0E3-45380889C43B}" srcOrd="1" destOrd="0" presId="urn:microsoft.com/office/officeart/2005/8/layout/hierarchy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B434B28-57DD-49B0-B473-52A23212EA64}">
      <dsp:nvSpPr>
        <dsp:cNvPr id="0" name=""/>
        <dsp:cNvSpPr/>
      </dsp:nvSpPr>
      <dsp:spPr>
        <a:xfrm>
          <a:off x="2411" y="1059815"/>
          <a:ext cx="1721465" cy="109313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55AC26A4-8D01-4AB1-96D2-547501DAF289}">
      <dsp:nvSpPr>
        <dsp:cNvPr id="0" name=""/>
        <dsp:cNvSpPr/>
      </dsp:nvSpPr>
      <dsp:spPr>
        <a:xfrm>
          <a:off x="193684" y="1241525"/>
          <a:ext cx="1721465" cy="109313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kern="1200"/>
            <a:t>Narrow AI (Weak AI)</a:t>
          </a:r>
          <a:endParaRPr lang="en-US" sz="2100" kern="1200"/>
        </a:p>
      </dsp:txBody>
      <dsp:txXfrm>
        <a:off x="225701" y="1273542"/>
        <a:ext cx="1657431" cy="1029096"/>
      </dsp:txXfrm>
    </dsp:sp>
    <dsp:sp modelId="{E7157DF0-5908-42D8-BADE-F20E95BCC45D}">
      <dsp:nvSpPr>
        <dsp:cNvPr id="0" name=""/>
        <dsp:cNvSpPr/>
      </dsp:nvSpPr>
      <dsp:spPr>
        <a:xfrm>
          <a:off x="2106423" y="1059815"/>
          <a:ext cx="1721465" cy="109313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5182C67-B361-4BCF-919A-FE335E5E1188}">
      <dsp:nvSpPr>
        <dsp:cNvPr id="0" name=""/>
        <dsp:cNvSpPr/>
      </dsp:nvSpPr>
      <dsp:spPr>
        <a:xfrm>
          <a:off x="2297697" y="1241525"/>
          <a:ext cx="1721465" cy="109313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kern="1200"/>
            <a:t>General AI (Strong AI)</a:t>
          </a:r>
          <a:endParaRPr lang="en-US" sz="2100" kern="1200"/>
        </a:p>
      </dsp:txBody>
      <dsp:txXfrm>
        <a:off x="2329714" y="1273542"/>
        <a:ext cx="1657431" cy="1029096"/>
      </dsp:txXfrm>
    </dsp:sp>
    <dsp:sp modelId="{CA32328A-B415-4750-9D87-3CAF09C01E42}">
      <dsp:nvSpPr>
        <dsp:cNvPr id="0" name=""/>
        <dsp:cNvSpPr/>
      </dsp:nvSpPr>
      <dsp:spPr>
        <a:xfrm>
          <a:off x="4210436" y="1059815"/>
          <a:ext cx="1721465" cy="109313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DE1BA60-05E0-44F6-B632-8163B802786E}">
      <dsp:nvSpPr>
        <dsp:cNvPr id="0" name=""/>
        <dsp:cNvSpPr/>
      </dsp:nvSpPr>
      <dsp:spPr>
        <a:xfrm>
          <a:off x="4401710" y="1241525"/>
          <a:ext cx="1721465" cy="109313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kern="1200"/>
            <a:t>Reactive Machines</a:t>
          </a:r>
          <a:endParaRPr lang="en-US" sz="2100" kern="1200"/>
        </a:p>
      </dsp:txBody>
      <dsp:txXfrm>
        <a:off x="4433727" y="1273542"/>
        <a:ext cx="1657431" cy="1029096"/>
      </dsp:txXfrm>
    </dsp:sp>
    <dsp:sp modelId="{A3FFEA04-CE8A-4459-AA43-7D71FD3895F4}">
      <dsp:nvSpPr>
        <dsp:cNvPr id="0" name=""/>
        <dsp:cNvSpPr/>
      </dsp:nvSpPr>
      <dsp:spPr>
        <a:xfrm>
          <a:off x="6314449" y="1059815"/>
          <a:ext cx="1721465" cy="1093130"/>
        </a:xfrm>
        <a:prstGeom prst="roundRect">
          <a:avLst>
            <a:gd name="adj" fmla="val 1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E2AE92F-AA46-4E2E-9B77-3F53665D08B5}">
      <dsp:nvSpPr>
        <dsp:cNvPr id="0" name=""/>
        <dsp:cNvSpPr/>
      </dsp:nvSpPr>
      <dsp:spPr>
        <a:xfrm>
          <a:off x="6505723" y="1241525"/>
          <a:ext cx="1721465" cy="1093130"/>
        </a:xfrm>
        <a:prstGeom prst="roundRect">
          <a:avLst>
            <a:gd name="adj" fmla="val 10000"/>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kern="1200"/>
            <a:t>Self-Learning (Adaptive AI)</a:t>
          </a:r>
          <a:endParaRPr lang="en-US" sz="2100" kern="1200"/>
        </a:p>
      </dsp:txBody>
      <dsp:txXfrm>
        <a:off x="6537740" y="1273542"/>
        <a:ext cx="1657431" cy="102909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e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8/3/2025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Welcome students. Today we’re learning how to effectively manage AI tools for research. This isn’t about fancy prompts - it’s about understanding how these tools work.</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By giving step-by-step instructions, you force the AI to build a logical argument, leading to much stronger outputs.</a:t>
            </a:r>
          </a:p>
        </p:txBody>
      </p:sp>
      <p:sp>
        <p:nvSpPr>
          <p:cNvPr id="4" name="Slide Number Placeholder 3"/>
          <p:cNvSpPr>
            <a:spLocks noGrp="1"/>
          </p:cNvSpPr>
          <p:nvPr>
            <p:ph type="sldNum" sz="quarter" idx="10"/>
          </p:nvPr>
        </p:nvSpPr>
        <p:spPr/>
        <p:txBody>
          <a:bodyPr/>
          <a:lstStyle/>
          <a:p>
            <a:fld id="{18BDFEC3-8487-43E8-A154-7C12CBC1FFF2}" type="slidenum">
              <a:rPr lang="en-US"/>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Notice how specific this prompt is. We’re not just asking for “ideas” - we’re asking for structured, academic hypotheses.</a:t>
            </a:r>
          </a:p>
        </p:txBody>
      </p:sp>
      <p:sp>
        <p:nvSpPr>
          <p:cNvPr id="4" name="Slide Number Placeholder 3"/>
          <p:cNvSpPr>
            <a:spLocks noGrp="1"/>
          </p:cNvSpPr>
          <p:nvPr>
            <p:ph type="sldNum" sz="quarter" idx="10"/>
          </p:nvPr>
        </p:nvSpPr>
        <p:spPr/>
        <p:txBody>
          <a:bodyPr/>
          <a:lstStyle/>
          <a:p>
            <a:fld id="{18BDFEC3-8487-43E8-A154-7C12CBC1FFF2}" type="slidenum">
              <a:rPr lang="en-US"/>
              <a:t>16</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AI is increasingly relevant to food science, offering powerful tools for research, data analysis, and optimisation. Machine learning algorithms can uncover patterns and insights in vast food science datasets, while computer vision enables automated quality control and grading of food products. Natural language processing can extract valuable information from research papers and patents to accelerate discovery.</a:t>
            </a:r>
          </a:p>
          <a:p>
            <a:pPr marL="0" lvl="0" indent="0">
              <a:buNone/>
            </a:pPr>
            <a:endParaRPr/>
          </a:p>
          <a:p>
            <a:pPr marL="0" lvl="0" indent="0">
              <a:buNone/>
            </a:pPr>
            <a:r>
              <a:t>Moreover, AI systems can aid in developing new food products, optimising recipes, and predicting shelf life. They can model complex food systems, simulate processing conditions, and suggest ingredient substitutions. AI also has applications in food safety, such as predicting microbial growth and detecting contaminants. As AI continues to advance, it will likely play an even greater role in driving innovation and efficiency in food science.</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b="1"/>
              <a:t>Large Language Models (LLMs)</a:t>
            </a:r>
            <a:r>
              <a:t> – </a:t>
            </a:r>
            <a:r>
              <a:rPr i="1"/>
              <a:t>Claude, ChatGPT, Gemini, etc.</a:t>
            </a:r>
          </a:p>
          <a:p>
            <a:pPr marL="0" lvl="0" indent="0">
              <a:buNone/>
            </a:pPr>
            <a:endParaRPr i="1"/>
          </a:p>
          <a:p>
            <a:pPr lvl="1"/>
            <a:r>
              <a:t>Understand and generate human language</a:t>
            </a:r>
          </a:p>
          <a:p>
            <a:pPr marL="0" lvl="0" indent="0">
              <a:buNone/>
            </a:pPr>
            <a:endParaRPr/>
          </a:p>
          <a:p>
            <a:pPr lvl="1"/>
            <a:r>
              <a:t>Summarise research articles, generate research questions</a:t>
            </a:r>
          </a:p>
          <a:p>
            <a:pPr marL="0" lvl="0" indent="0">
              <a:buNone/>
            </a:pPr>
            <a:endParaRPr/>
          </a:p>
          <a:p>
            <a:pPr lvl="1"/>
            <a:r>
              <a:t>Draft experimental protocols and reports</a:t>
            </a:r>
          </a:p>
          <a:p>
            <a:pPr marL="0" lvl="0" indent="0">
              <a:buNone/>
            </a:pPr>
            <a:endParaRPr/>
          </a:p>
          <a:p>
            <a:pPr lvl="1"/>
            <a:r>
              <a:t>Power chatbots and interactive assistants</a:t>
            </a:r>
          </a:p>
          <a:p>
            <a:pPr marL="0" lvl="0" indent="0">
              <a:buNone/>
            </a:pPr>
            <a:endParaRPr/>
          </a:p>
          <a:p>
            <a:pPr lvl="0"/>
            <a:r>
              <a:rPr b="1"/>
              <a:t>Data Analysis and Machine Learning Tools</a:t>
            </a:r>
            <a:r>
              <a:t> – </a:t>
            </a:r>
            <a:r>
              <a:rPr i="1"/>
              <a:t>Python libraries (scikit-learn, TensorFlow), platforms (RapidMiner, Orange)</a:t>
            </a:r>
          </a:p>
          <a:p>
            <a:pPr marL="0" lvl="0" indent="0">
              <a:buNone/>
            </a:pPr>
            <a:endParaRPr i="1"/>
          </a:p>
          <a:p>
            <a:pPr lvl="1"/>
            <a:r>
              <a:t>Perform predictive modeling, clustering, regression, and classification</a:t>
            </a:r>
          </a:p>
          <a:p>
            <a:pPr marL="0" lvl="0" indent="0">
              <a:buNone/>
            </a:pPr>
            <a:endParaRPr/>
          </a:p>
          <a:p>
            <a:pPr lvl="1"/>
            <a:r>
              <a:t>Analyze experimental or production data</a:t>
            </a:r>
          </a:p>
          <a:p>
            <a:pPr marL="0" lvl="0" indent="0">
              <a:buNone/>
            </a:pPr>
            <a:endParaRPr/>
          </a:p>
          <a:p>
            <a:pPr lvl="1"/>
            <a:r>
              <a:t>Build custom AI models for research or industry applications</a:t>
            </a:r>
          </a:p>
          <a:p>
            <a:pPr marL="0" lvl="0" indent="0">
              <a:buNone/>
            </a:pPr>
            <a:endParaRPr/>
          </a:p>
          <a:p>
            <a:pPr lvl="0"/>
            <a:r>
              <a:rPr b="1"/>
              <a:t>Computer Vision / Visual Recognition Systems</a:t>
            </a:r>
            <a:r>
              <a:t> – </a:t>
            </a:r>
            <a:r>
              <a:rPr i="1"/>
              <a:t>CNNs, YOLO, OpenCV</a:t>
            </a:r>
          </a:p>
          <a:p>
            <a:pPr marL="0" lvl="0" indent="0">
              <a:buNone/>
            </a:pPr>
            <a:endParaRPr i="1"/>
          </a:p>
          <a:p>
            <a:pPr lvl="1"/>
            <a:r>
              <a:t>Detect food spoilage or contamination from images</a:t>
            </a:r>
          </a:p>
          <a:p>
            <a:pPr marL="0" lvl="0" indent="0">
              <a:buNone/>
            </a:pPr>
            <a:endParaRPr/>
          </a:p>
          <a:p>
            <a:pPr lvl="1"/>
            <a:r>
              <a:t>Automate quality control in manufacturing</a:t>
            </a:r>
          </a:p>
          <a:p>
            <a:pPr marL="0" lvl="0" indent="0">
              <a:buNone/>
            </a:pPr>
            <a:endParaRPr/>
          </a:p>
          <a:p>
            <a:pPr lvl="1"/>
            <a:r>
              <a:t>Classify products based on visual characteristics</a:t>
            </a:r>
          </a:p>
          <a:p>
            <a:pPr marL="0" lvl="0" indent="0">
              <a:buNone/>
            </a:pPr>
            <a:endParaRPr/>
          </a:p>
          <a:p>
            <a:pPr lvl="0"/>
            <a:r>
              <a:rPr b="1"/>
              <a:t>Robotics and Autonomous Systems</a:t>
            </a:r>
            <a:r>
              <a:t> – </a:t>
            </a:r>
            <a:r>
              <a:rPr i="1"/>
              <a:t>AI-driven machinery, drones, robotic arms</a:t>
            </a:r>
          </a:p>
          <a:p>
            <a:pPr marL="0" lvl="0" indent="0">
              <a:buNone/>
            </a:pPr>
            <a:endParaRPr i="1"/>
          </a:p>
          <a:p>
            <a:pPr lvl="1"/>
            <a:r>
              <a:t>Automate physical tasks (e.g., food packaging, precision agriculture)</a:t>
            </a:r>
          </a:p>
          <a:p>
            <a:pPr marL="0" lvl="0" indent="0">
              <a:buNone/>
            </a:pPr>
            <a:endParaRPr/>
          </a:p>
          <a:p>
            <a:pPr lvl="1"/>
            <a:r>
              <a:t>Use sensor data for navigation and manipulation</a:t>
            </a:r>
          </a:p>
          <a:p>
            <a:pPr marL="0" lvl="0" indent="0">
              <a:buNone/>
            </a:pPr>
            <a:endParaRPr/>
          </a:p>
          <a:p>
            <a:pPr lvl="0"/>
            <a:r>
              <a:rPr b="1"/>
              <a:t>Recommendation and Decision Support Systems</a:t>
            </a:r>
            <a:r>
              <a:t> – </a:t>
            </a:r>
            <a:r>
              <a:rPr i="1"/>
              <a:t>Knowledge-based AI, decision trees, expert systems</a:t>
            </a:r>
          </a:p>
          <a:p>
            <a:pPr marL="0" lvl="0" indent="0">
              <a:buNone/>
            </a:pPr>
            <a:endParaRPr i="1"/>
          </a:p>
          <a:p>
            <a:pPr lvl="1"/>
            <a:r>
              <a:t>Guide ingredient selection or process optimization</a:t>
            </a:r>
          </a:p>
          <a:p>
            <a:pPr marL="0" lvl="0" indent="0">
              <a:buNone/>
            </a:pPr>
            <a:endParaRPr/>
          </a:p>
          <a:p>
            <a:pPr lvl="1"/>
            <a:r>
              <a:t>Suggest experimental designs or production adjustments</a:t>
            </a:r>
          </a:p>
          <a:p>
            <a:pPr marL="0" lvl="0" indent="0">
              <a:buNone/>
            </a:pPr>
            <a:endParaRPr/>
          </a:p>
          <a:p>
            <a:pPr lvl="0"/>
            <a:r>
              <a:rPr b="1"/>
              <a:t>Speech and Audio AI</a:t>
            </a:r>
            <a:r>
              <a:t> – </a:t>
            </a:r>
            <a:r>
              <a:rPr i="1"/>
              <a:t>Speech-to-Text, Text-to-Speech, audio classification</a:t>
            </a:r>
          </a:p>
          <a:p>
            <a:pPr marL="0" lvl="0" indent="0">
              <a:buNone/>
            </a:pPr>
            <a:endParaRPr i="1"/>
          </a:p>
          <a:p>
            <a:pPr lvl="1"/>
            <a:r>
              <a:t>Voice-controlled lab equipment</a:t>
            </a:r>
          </a:p>
          <a:p>
            <a:pPr marL="0" lvl="0" indent="0">
              <a:buNone/>
            </a:pPr>
            <a:endParaRPr/>
          </a:p>
          <a:p>
            <a:pPr lvl="1"/>
            <a:r>
              <a:t>Automated transcription of research interviews</a:t>
            </a:r>
          </a:p>
          <a:p>
            <a:pPr marL="0" lvl="0" indent="0">
              <a:buNone/>
            </a:pPr>
            <a:endParaRPr/>
          </a:p>
          <a:p>
            <a:pPr lvl="1"/>
            <a:r>
              <a:t>Detect anomalies in machinery through sound analysis</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b="1"/>
              <a:t>Narrow AI (Weak AI)</a:t>
            </a:r>
          </a:p>
          <a:p>
            <a:pPr marL="0" lvl="0" indent="0">
              <a:buNone/>
            </a:pPr>
            <a:endParaRPr b="1"/>
          </a:p>
          <a:p>
            <a:pPr lvl="1"/>
            <a:r>
              <a:t>Designed for specific tasks (e.g., chatbots, image classifiers)</a:t>
            </a:r>
          </a:p>
          <a:p>
            <a:pPr marL="0" lvl="0" indent="0">
              <a:buNone/>
            </a:pPr>
            <a:endParaRPr/>
          </a:p>
          <a:p>
            <a:pPr lvl="1"/>
            <a:r>
              <a:t>Most AI systems today are narrow AI</a:t>
            </a:r>
          </a:p>
          <a:p>
            <a:pPr marL="0" lvl="0" indent="0">
              <a:buNone/>
            </a:pPr>
            <a:endParaRPr/>
          </a:p>
          <a:p>
            <a:pPr lvl="1"/>
            <a:r>
              <a:t>Cannot perform tasks outside its trained domain</a:t>
            </a:r>
          </a:p>
          <a:p>
            <a:pPr marL="0" lvl="0" indent="0">
              <a:buNone/>
            </a:pPr>
            <a:endParaRPr/>
          </a:p>
          <a:p>
            <a:pPr lvl="0"/>
            <a:r>
              <a:rPr b="1"/>
              <a:t>General AI (Strong AI)</a:t>
            </a:r>
          </a:p>
          <a:p>
            <a:pPr marL="0" lvl="0" indent="0">
              <a:buNone/>
            </a:pPr>
            <a:endParaRPr b="1"/>
          </a:p>
          <a:p>
            <a:pPr lvl="1"/>
            <a:r>
              <a:t>Hypothetical future AI that can understand, learn, and apply knowledge across multiple domains</a:t>
            </a:r>
          </a:p>
          <a:p>
            <a:pPr marL="0" lvl="0" indent="0">
              <a:buNone/>
            </a:pPr>
            <a:endParaRPr/>
          </a:p>
          <a:p>
            <a:pPr lvl="1"/>
            <a:r>
              <a:t>Would have human-like reasoning and adaptability</a:t>
            </a:r>
          </a:p>
          <a:p>
            <a:pPr marL="0" lvl="0" indent="0">
              <a:buNone/>
            </a:pPr>
            <a:endParaRPr/>
          </a:p>
          <a:p>
            <a:pPr lvl="1"/>
            <a:r>
              <a:t>Does not currently exist</a:t>
            </a:r>
          </a:p>
          <a:p>
            <a:pPr marL="0" lvl="0" indent="0">
              <a:buNone/>
            </a:pPr>
            <a:endParaRPr/>
          </a:p>
          <a:p>
            <a:pPr lvl="0"/>
            <a:r>
              <a:rPr b="1"/>
              <a:t>Reactive Machines</a:t>
            </a:r>
          </a:p>
          <a:p>
            <a:pPr marL="0" lvl="0" indent="0">
              <a:buNone/>
            </a:pPr>
            <a:endParaRPr b="1"/>
          </a:p>
          <a:p>
            <a:pPr lvl="1"/>
            <a:r>
              <a:t>Respond to inputs with predefined actions</a:t>
            </a:r>
          </a:p>
          <a:p>
            <a:pPr marL="0" lvl="0" indent="0">
              <a:buNone/>
            </a:pPr>
            <a:endParaRPr/>
          </a:p>
          <a:p>
            <a:pPr lvl="1"/>
            <a:r>
              <a:t>No memory or ability to learn from experience</a:t>
            </a:r>
          </a:p>
          <a:p>
            <a:pPr marL="0" lvl="0" indent="0">
              <a:buNone/>
            </a:pPr>
            <a:endParaRPr/>
          </a:p>
          <a:p>
            <a:pPr lvl="1"/>
            <a:r>
              <a:t>Example: Early chess-playing AIs</a:t>
            </a:r>
          </a:p>
          <a:p>
            <a:pPr marL="0" lvl="0" indent="0">
              <a:buNone/>
            </a:pPr>
            <a:endParaRPr/>
          </a:p>
          <a:p>
            <a:pPr lvl="0"/>
            <a:r>
              <a:rPr b="1"/>
              <a:t>Self-Learning (Adaptive AI)</a:t>
            </a:r>
          </a:p>
          <a:p>
            <a:pPr marL="0" lvl="0" indent="0">
              <a:buNone/>
            </a:pPr>
            <a:endParaRPr b="1"/>
          </a:p>
          <a:p>
            <a:pPr lvl="1"/>
            <a:r>
              <a:t>Learns from data and experience to improve over time</a:t>
            </a:r>
          </a:p>
          <a:p>
            <a:pPr marL="0" lvl="0" indent="0">
              <a:buNone/>
            </a:pPr>
            <a:endParaRPr/>
          </a:p>
          <a:p>
            <a:pPr lvl="1"/>
            <a:r>
              <a:t>Includes machine learning, deep learning, and reinforcement learning systems</a:t>
            </a:r>
          </a:p>
          <a:p>
            <a:pPr marL="0" lvl="0" indent="0">
              <a:buNone/>
            </a:pPr>
            <a:endParaRPr/>
          </a:p>
          <a:p>
            <a:pPr lvl="1"/>
            <a:r>
              <a:t>Example: Modern recommendation engines, autonomous vehicles</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LLMs are tool that can help food science researchers analyse papers more efficiently. It uses natural language processing to extract key information from research papers, such as the main findings, methodology, and conclusions. This can save researchers significant time and effort when conducting literature reviews or staying up-to-date with the latest research in their field.</a:t>
            </a:r>
          </a:p>
          <a:p>
            <a:pPr marL="0" lvl="0" indent="0">
              <a:buNone/>
            </a:pPr>
            <a:endParaRPr/>
          </a:p>
          <a:p>
            <a:pPr marL="0" lvl="0" indent="0">
              <a:buNone/>
            </a:pPr>
            <a:r>
              <a:t>To use Research Assistant, researchers simply need to upload a PDF of the paper they want to analyse. The AI will then generate a summary of the paper’s content, highlighting the most important points. Researchers can also ask follow-up questions to delve deeper into specific aspects of the paper. In the live demo, we’ll see how Research Assistant can quickly provide an overview of a food science research paper, making it a valuable tool for any researcher looking to streamline their workflow.</a:t>
            </a:r>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Understanding LLMs reliability is crucial for food scientists leveraging these tools in their research and applications. Key factors to consider include the quality and relevance of the training data, the robustness of the AI model, and its performance on validation and test datasets. It’s also important to assess the model’s ability to generalise to new, unseen data and to handle edge cases and outliers.</a:t>
            </a:r>
          </a:p>
          <a:p>
            <a:pPr marL="0" lvl="0" indent="0">
              <a:buNone/>
            </a:pPr>
            <a:endParaRPr/>
          </a:p>
          <a:p>
            <a:pPr marL="0" lvl="0" indent="0">
              <a:buNone/>
            </a:pPr>
            <a:r>
              <a:t>Techniques such as cross-validation, error analysis, and sensitivity testing can help gauge an AI model’s reliability. Food scientists should also be aware of potential biases in the data or model and take steps to mitigate them. Collaborating with AI experts, conducting thorough testing, and staying updated on best practices can help ensure the responsible and effective use of AI in food science applications.</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This happens because you’re giving the AI too much to think about at once. It’s like asking someone to juggle while solving math problems.</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Save this!</a:t>
            </a:r>
            <a:r>
              <a:t> 80% of your AI interactions will use this basic structure</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This is why breaking tasks down isn’t just helpful - it’s technically necessary for quality outputs.</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8/3/2025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8/3/2025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8/3/2025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8/3/2025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8/3/2025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8/3/2025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8/3/2025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8/3/2025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8/3/2025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8/3/2025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8/3/2025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41EB5C9-1307-BA42-ABA2-0BC069CD8E7F}" type="datetimeFigureOut">
              <a:rPr lang="en-US" smtClean="0"/>
              <a:t>8/3/2025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342900" indent="-342900" algn="l" defTabSz="342900" rtl="0" eaLnBrk="1" latinLnBrk="0" hangingPunct="1">
        <a:spcBef>
          <a:spcPct val="20000"/>
        </a:spcBef>
        <a:buFont typeface="Arial"/>
        <a:buChar char="•"/>
        <a:defRPr sz="24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21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67753" y="480060"/>
            <a:ext cx="2800511" cy="2674620"/>
          </a:xfrm>
        </p:spPr>
        <p:txBody>
          <a:bodyPr anchor="b">
            <a:normAutofit/>
          </a:bodyPr>
          <a:lstStyle/>
          <a:p>
            <a:pPr marL="0" lvl="0" indent="0" algn="l">
              <a:buNone/>
            </a:pPr>
            <a:r>
              <a:rPr lang="en-US" sz="4100"/>
              <a:t>How to Be the Boss of Your AI Assistant</a:t>
            </a:r>
          </a:p>
        </p:txBody>
      </p:sp>
      <p:sp>
        <p:nvSpPr>
          <p:cNvPr id="3" name="Subtitle 2"/>
          <p:cNvSpPr>
            <a:spLocks noGrp="1"/>
          </p:cNvSpPr>
          <p:nvPr>
            <p:ph type="subTitle" idx="1"/>
          </p:nvPr>
        </p:nvSpPr>
        <p:spPr>
          <a:xfrm>
            <a:off x="667754" y="3477006"/>
            <a:ext cx="2800510" cy="1179576"/>
          </a:xfrm>
        </p:spPr>
        <p:txBody>
          <a:bodyPr>
            <a:normAutofit/>
          </a:bodyPr>
          <a:lstStyle/>
          <a:p>
            <a:pPr marL="0" lvl="0" indent="0" algn="l">
              <a:lnSpc>
                <a:spcPct val="90000"/>
              </a:lnSpc>
              <a:buNone/>
            </a:pPr>
            <a:r>
              <a:rPr lang="en-US" sz="1900"/>
              <a:t>Understanding LLMs &amp; The Research Workflow</a:t>
            </a:r>
            <a:br>
              <a:rPr lang="en-US" sz="1900"/>
            </a:br>
            <a:br>
              <a:rPr lang="en-US" sz="1900"/>
            </a:br>
            <a:r>
              <a:rPr lang="en-US" sz="1900"/>
              <a:t>Michael Borck</a:t>
            </a:r>
          </a:p>
        </p:txBody>
      </p:sp>
      <p:sp>
        <p:nvSpPr>
          <p:cNvPr id="51"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7753" y="3306950"/>
            <a:ext cx="2606040" cy="13716"/>
          </a:xfrm>
          <a:custGeom>
            <a:avLst/>
            <a:gdLst>
              <a:gd name="connsiteX0" fmla="*/ 0 w 2606040"/>
              <a:gd name="connsiteY0" fmla="*/ 0 h 13716"/>
              <a:gd name="connsiteX1" fmla="*/ 625450 w 2606040"/>
              <a:gd name="connsiteY1" fmla="*/ 0 h 13716"/>
              <a:gd name="connsiteX2" fmla="*/ 1224839 w 2606040"/>
              <a:gd name="connsiteY2" fmla="*/ 0 h 13716"/>
              <a:gd name="connsiteX3" fmla="*/ 1824228 w 2606040"/>
              <a:gd name="connsiteY3" fmla="*/ 0 h 13716"/>
              <a:gd name="connsiteX4" fmla="*/ 2606040 w 2606040"/>
              <a:gd name="connsiteY4" fmla="*/ 0 h 13716"/>
              <a:gd name="connsiteX5" fmla="*/ 2606040 w 2606040"/>
              <a:gd name="connsiteY5" fmla="*/ 13716 h 13716"/>
              <a:gd name="connsiteX6" fmla="*/ 1902409 w 2606040"/>
              <a:gd name="connsiteY6" fmla="*/ 13716 h 13716"/>
              <a:gd name="connsiteX7" fmla="*/ 1276960 w 2606040"/>
              <a:gd name="connsiteY7" fmla="*/ 13716 h 13716"/>
              <a:gd name="connsiteX8" fmla="*/ 677570 w 2606040"/>
              <a:gd name="connsiteY8" fmla="*/ 13716 h 13716"/>
              <a:gd name="connsiteX9" fmla="*/ 0 w 2606040"/>
              <a:gd name="connsiteY9" fmla="*/ 13716 h 13716"/>
              <a:gd name="connsiteX10" fmla="*/ 0 w 2606040"/>
              <a:gd name="connsiteY10"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06040" h="13716" fill="none" extrusionOk="0">
                <a:moveTo>
                  <a:pt x="0" y="0"/>
                </a:moveTo>
                <a:cubicBezTo>
                  <a:pt x="266776" y="-600"/>
                  <a:pt x="322756" y="3201"/>
                  <a:pt x="625450" y="0"/>
                </a:cubicBezTo>
                <a:cubicBezTo>
                  <a:pt x="928144" y="-3201"/>
                  <a:pt x="968141" y="9269"/>
                  <a:pt x="1224839" y="0"/>
                </a:cubicBezTo>
                <a:cubicBezTo>
                  <a:pt x="1481537" y="-9269"/>
                  <a:pt x="1569059" y="21947"/>
                  <a:pt x="1824228" y="0"/>
                </a:cubicBezTo>
                <a:cubicBezTo>
                  <a:pt x="2079397" y="-21947"/>
                  <a:pt x="2326053" y="-10194"/>
                  <a:pt x="2606040" y="0"/>
                </a:cubicBezTo>
                <a:cubicBezTo>
                  <a:pt x="2605690" y="5728"/>
                  <a:pt x="2605650" y="7624"/>
                  <a:pt x="2606040" y="13716"/>
                </a:cubicBezTo>
                <a:cubicBezTo>
                  <a:pt x="2256758" y="26838"/>
                  <a:pt x="2173673" y="-17450"/>
                  <a:pt x="1902409" y="13716"/>
                </a:cubicBezTo>
                <a:cubicBezTo>
                  <a:pt x="1631145" y="44882"/>
                  <a:pt x="1461378" y="894"/>
                  <a:pt x="1276960" y="13716"/>
                </a:cubicBezTo>
                <a:cubicBezTo>
                  <a:pt x="1092542" y="26538"/>
                  <a:pt x="890442" y="8641"/>
                  <a:pt x="677570" y="13716"/>
                </a:cubicBezTo>
                <a:cubicBezTo>
                  <a:pt x="464698" y="18792"/>
                  <a:pt x="187648" y="31265"/>
                  <a:pt x="0" y="13716"/>
                </a:cubicBezTo>
                <a:cubicBezTo>
                  <a:pt x="-302" y="10335"/>
                  <a:pt x="417" y="4724"/>
                  <a:pt x="0" y="0"/>
                </a:cubicBezTo>
                <a:close/>
              </a:path>
              <a:path w="2606040" h="13716" stroke="0" extrusionOk="0">
                <a:moveTo>
                  <a:pt x="0" y="0"/>
                </a:moveTo>
                <a:cubicBezTo>
                  <a:pt x="197231" y="3803"/>
                  <a:pt x="358914" y="-9291"/>
                  <a:pt x="599389" y="0"/>
                </a:cubicBezTo>
                <a:cubicBezTo>
                  <a:pt x="839864" y="9291"/>
                  <a:pt x="979371" y="8509"/>
                  <a:pt x="1303020" y="0"/>
                </a:cubicBezTo>
                <a:cubicBezTo>
                  <a:pt x="1626669" y="-8509"/>
                  <a:pt x="1726300" y="7440"/>
                  <a:pt x="1876349" y="0"/>
                </a:cubicBezTo>
                <a:cubicBezTo>
                  <a:pt x="2026398" y="-7440"/>
                  <a:pt x="2430712" y="17957"/>
                  <a:pt x="2606040" y="0"/>
                </a:cubicBezTo>
                <a:cubicBezTo>
                  <a:pt x="2606569" y="5071"/>
                  <a:pt x="2606315" y="7437"/>
                  <a:pt x="2606040" y="13716"/>
                </a:cubicBezTo>
                <a:cubicBezTo>
                  <a:pt x="2393024" y="-2332"/>
                  <a:pt x="2191161" y="34687"/>
                  <a:pt x="1980590" y="13716"/>
                </a:cubicBezTo>
                <a:cubicBezTo>
                  <a:pt x="1770019" y="-7255"/>
                  <a:pt x="1476440" y="31542"/>
                  <a:pt x="1276960" y="13716"/>
                </a:cubicBezTo>
                <a:cubicBezTo>
                  <a:pt x="1077480" y="-4110"/>
                  <a:pt x="880988" y="37553"/>
                  <a:pt x="651510" y="13716"/>
                </a:cubicBezTo>
                <a:cubicBezTo>
                  <a:pt x="422032" y="-10121"/>
                  <a:pt x="130744" y="-6519"/>
                  <a:pt x="0" y="13716"/>
                </a:cubicBezTo>
                <a:cubicBezTo>
                  <a:pt x="198" y="8947"/>
                  <a:pt x="304" y="520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34999F0A-86E3-4A23-1156-E974D8980A24}"/>
              </a:ext>
            </a:extLst>
          </p:cNvPr>
          <p:cNvPicPr>
            <a:picLocks noChangeAspect="1"/>
          </p:cNvPicPr>
          <p:nvPr/>
        </p:nvPicPr>
        <p:blipFill>
          <a:blip r:embed="rId2"/>
          <a:stretch>
            <a:fillRect/>
          </a:stretch>
        </p:blipFill>
        <p:spPr>
          <a:xfrm>
            <a:off x="4035725" y="0"/>
            <a:ext cx="5105400" cy="514350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51435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865179"/>
            <a:ext cx="2400300" cy="3345872"/>
          </a:xfrm>
        </p:spPr>
        <p:txBody>
          <a:bodyPr>
            <a:normAutofit/>
          </a:bodyPr>
          <a:lstStyle/>
          <a:p>
            <a:pPr marL="0" lvl="0" indent="0">
              <a:buNone/>
            </a:pPr>
            <a:r>
              <a:rPr lang="en-US">
                <a:solidFill>
                  <a:srgbClr val="FFFFFF"/>
                </a:solidFill>
              </a:rPr>
              <a:t>The Problem: The “Everything” Prompt</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1841609"/>
            <a:ext cx="3062575" cy="3062575"/>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335481" y="443508"/>
            <a:ext cx="5179868" cy="4189214"/>
          </a:xfrm>
        </p:spPr>
        <p:txBody>
          <a:bodyPr anchor="ctr">
            <a:normAutofit/>
          </a:bodyPr>
          <a:lstStyle/>
          <a:p>
            <a:pPr marL="0" lvl="0" indent="0">
              <a:spcBef>
                <a:spcPts val="3000"/>
              </a:spcBef>
              <a:buNone/>
            </a:pPr>
            <a:r>
              <a:rPr b="1"/>
              <a:t>Have you ever tried this?</a:t>
            </a:r>
          </a:p>
          <a:p>
            <a:pPr lvl="0"/>
            <a:r>
              <a:t>You ask AI to do a huge task all at once…</a:t>
            </a:r>
          </a:p>
          <a:p>
            <a:pPr lvl="0"/>
            <a:r>
              <a:t>“Analyse high-pressure processing for juice shelf life, tell me pros and cons, design an experiment for Vitamin C in orange juice, write the methods, and create expected results table”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51435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865179"/>
            <a:ext cx="2400300" cy="3345872"/>
          </a:xfrm>
        </p:spPr>
        <p:txBody>
          <a:bodyPr>
            <a:normAutofit/>
          </a:bodyPr>
          <a:lstStyle/>
          <a:p>
            <a:pPr marL="0" lvl="0" indent="0">
              <a:buNone/>
            </a:pPr>
            <a:r>
              <a:rPr lang="en-US">
                <a:solidFill>
                  <a:srgbClr val="FFFFFF"/>
                </a:solidFill>
              </a:rPr>
              <a:t>What do you get back? 😕</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1841609"/>
            <a:ext cx="3062575" cy="3062575"/>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335481" y="443508"/>
            <a:ext cx="5179868" cy="4189214"/>
          </a:xfrm>
        </p:spPr>
        <p:txBody>
          <a:bodyPr vert="horz" lIns="91440" tIns="45720" rIns="91440" bIns="45720" rtlCol="0" anchor="ctr">
            <a:normAutofit/>
          </a:bodyPr>
          <a:lstStyle/>
          <a:p>
            <a:pPr lvl="0"/>
            <a:r>
              <a:rPr dirty="0"/>
              <a:t>❌ Shallow, generic summary</a:t>
            </a:r>
          </a:p>
          <a:p>
            <a:pPr lvl="0"/>
            <a:r>
              <a:rPr dirty="0"/>
              <a:t>❌ Forgets half your instructions</a:t>
            </a:r>
            <a:endParaRPr dirty="0">
              <a:ea typeface="Calibri"/>
              <a:cs typeface="Calibri"/>
            </a:endParaRPr>
          </a:p>
          <a:p>
            <a:pPr lvl="0"/>
            <a:r>
              <a:rPr dirty="0"/>
              <a:t>❌ Messy, unusable output</a:t>
            </a:r>
            <a:endParaRPr dirty="0">
              <a:ea typeface="Calibri"/>
              <a:cs typeface="Calibri"/>
            </a:endParaRPr>
          </a:p>
          <a:p>
            <a:pPr marL="0" indent="0">
              <a:buNone/>
            </a:pPr>
            <a:endParaRPr lang="en-US" b="1" dirty="0"/>
          </a:p>
          <a:p>
            <a:pPr marL="0" lvl="0" indent="0">
              <a:buNone/>
            </a:pPr>
            <a:r>
              <a:rPr b="1" dirty="0"/>
              <a:t>Real Example:</a:t>
            </a:r>
            <a:r>
              <a:rPr dirty="0"/>
              <a:t> “Write my entire literature review on plant proteins” → Gets 2 paragraphs of Wikipedia-level content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Person with idea concept">
            <a:extLst>
              <a:ext uri="{FF2B5EF4-FFF2-40B4-BE49-F238E27FC236}">
                <a16:creationId xmlns:a16="http://schemas.microsoft.com/office/drawing/2014/main" id="{BA05F820-4AB6-7870-F060-760AD91A6511}"/>
              </a:ext>
            </a:extLst>
          </p:cNvPr>
          <p:cNvPicPr>
            <a:picLocks noChangeAspect="1"/>
          </p:cNvPicPr>
          <p:nvPr/>
        </p:nvPicPr>
        <p:blipFill>
          <a:blip r:embed="rId2"/>
          <a:srcRect l="5884"/>
          <a:stretch>
            <a:fillRect/>
          </a:stretch>
        </p:blipFill>
        <p:spPr>
          <a:xfrm>
            <a:off x="20" y="10"/>
            <a:ext cx="7252212" cy="5143490"/>
          </a:xfrm>
          <a:prstGeom prst="rect">
            <a:avLst/>
          </a:prstGeom>
        </p:spPr>
      </p:pic>
      <p:sp>
        <p:nvSpPr>
          <p:cNvPr id="16" name="Rectangle 15">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843764" y="0"/>
            <a:ext cx="5300233" cy="51435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5648707" y="273843"/>
            <a:ext cx="2866642" cy="1424934"/>
          </a:xfrm>
        </p:spPr>
        <p:txBody>
          <a:bodyPr>
            <a:normAutofit/>
          </a:bodyPr>
          <a:lstStyle/>
          <a:p>
            <a:pPr marL="0" lvl="0" indent="0">
              <a:lnSpc>
                <a:spcPct val="90000"/>
              </a:lnSpc>
              <a:buNone/>
            </a:pPr>
            <a:r>
              <a:rPr lang="en-US" sz="3000" dirty="0"/>
              <a:t>The Solution: Think Like a Manager </a:t>
            </a:r>
          </a:p>
        </p:txBody>
      </p:sp>
      <p:sp>
        <p:nvSpPr>
          <p:cNvPr id="3" name="Content Placeholder 2"/>
          <p:cNvSpPr>
            <a:spLocks noGrp="1"/>
          </p:cNvSpPr>
          <p:nvPr>
            <p:ph idx="1"/>
          </p:nvPr>
        </p:nvSpPr>
        <p:spPr>
          <a:xfrm>
            <a:off x="5648707" y="1825650"/>
            <a:ext cx="2866642" cy="2807072"/>
          </a:xfrm>
        </p:spPr>
        <p:txBody>
          <a:bodyPr>
            <a:normAutofit/>
          </a:bodyPr>
          <a:lstStyle/>
          <a:p>
            <a:pPr marL="0" lvl="0" indent="0">
              <a:lnSpc>
                <a:spcPct val="90000"/>
              </a:lnSpc>
              <a:spcBef>
                <a:spcPts val="3000"/>
              </a:spcBef>
              <a:buNone/>
            </a:pPr>
            <a:r>
              <a:rPr lang="en-US" sz="1400" b="1"/>
              <a:t>Not a Magician! ✨</a:t>
            </a:r>
          </a:p>
          <a:p>
            <a:pPr marL="1270000" lvl="0" indent="0">
              <a:lnSpc>
                <a:spcPct val="90000"/>
              </a:lnSpc>
              <a:buNone/>
            </a:pPr>
            <a:r>
              <a:rPr lang="en-US" sz="1400" b="1"/>
              <a:t>Big Idea:</a:t>
            </a:r>
            <a:r>
              <a:rPr lang="en-US" sz="1400"/>
              <a:t> Break complex research into small, logical steps</a:t>
            </a:r>
          </a:p>
          <a:p>
            <a:pPr marL="0" lvl="0" indent="0">
              <a:lnSpc>
                <a:spcPct val="90000"/>
              </a:lnSpc>
              <a:spcBef>
                <a:spcPts val="3000"/>
              </a:spcBef>
              <a:buNone/>
            </a:pPr>
            <a:r>
              <a:rPr lang="en-US" sz="1400" b="1"/>
              <a:t>The Golden Rule - One Task, One Prompt</a:t>
            </a:r>
          </a:p>
          <a:p>
            <a:pPr marL="0" lvl="0" indent="0">
              <a:lnSpc>
                <a:spcPct val="90000"/>
              </a:lnSpc>
              <a:buNone/>
            </a:pPr>
            <a:r>
              <a:rPr lang="en-US" sz="1400"/>
              <a:t>Give your AI assistant one clear job at a time</a:t>
            </a:r>
          </a:p>
          <a:p>
            <a:pPr marL="0" lvl="0" indent="0">
              <a:lnSpc>
                <a:spcPct val="90000"/>
              </a:lnSpc>
              <a:buNone/>
            </a:pPr>
            <a:r>
              <a:rPr lang="en-US" sz="1400" b="1"/>
              <a:t>Let’s explore why this simple rule is so powerful…</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51435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865179"/>
            <a:ext cx="2400300" cy="3345872"/>
          </a:xfrm>
        </p:spPr>
        <p:txBody>
          <a:bodyPr>
            <a:normAutofit/>
          </a:bodyPr>
          <a:lstStyle/>
          <a:p>
            <a:pPr marL="0" lvl="0" indent="0">
              <a:buNone/>
            </a:pPr>
            <a:r>
              <a:rPr lang="en-US">
                <a:solidFill>
                  <a:srgbClr val="FFFFFF"/>
                </a:solidFill>
              </a:rPr>
              <a:t>Quick Start Essentials </a:t>
            </a:r>
          </a:p>
        </p:txBody>
      </p:sp>
      <p:sp>
        <p:nvSpPr>
          <p:cNvPr id="18" name="Arc 17">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1841609"/>
            <a:ext cx="3062575" cy="3062575"/>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335481" y="443508"/>
            <a:ext cx="5179868" cy="4189214"/>
          </a:xfrm>
        </p:spPr>
        <p:txBody>
          <a:bodyPr vert="horz" lIns="91440" tIns="45720" rIns="91440" bIns="45720" rtlCol="0" anchor="ctr">
            <a:normAutofit/>
          </a:bodyPr>
          <a:lstStyle/>
          <a:p>
            <a:pPr marL="0" lvl="0" indent="0">
              <a:lnSpc>
                <a:spcPct val="90000"/>
              </a:lnSpc>
              <a:buNone/>
            </a:pPr>
            <a:r>
              <a:rPr lang="en-US" sz="1500" b="1"/>
              <a:t>The Most Important Prompt Template:</a:t>
            </a:r>
          </a:p>
          <a:p>
            <a:pPr marL="0" indent="0">
              <a:lnSpc>
                <a:spcPct val="90000"/>
              </a:lnSpc>
              <a:buNone/>
            </a:pPr>
            <a:endParaRPr lang="en-US" sz="1500" b="1">
              <a:latin typeface="Calibri"/>
              <a:ea typeface="Calibri"/>
              <a:cs typeface="Calibri"/>
            </a:endParaRPr>
          </a:p>
          <a:p>
            <a:pPr lvl="0" indent="0">
              <a:lnSpc>
                <a:spcPct val="90000"/>
              </a:lnSpc>
              <a:buNone/>
            </a:pPr>
            <a:r>
              <a:rPr lang="en-US" sz="1500">
                <a:latin typeface="Courier"/>
              </a:rPr>
              <a:t>You are an AI research scientist specializing in [YOUR FIELD].
Task: [ONE SPECIFIC TASK]
Requirements:
- [SPECIFIC REQUIREMENT 1]
- [SPECIFIC REQUIREMENT 2]
- [SPECIFIC REQUIREMENT 3]
Format: [HOW YOU WANT THE OUTPUT]
Context: [BACKGROUND INFO IF NEEDED]</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Reason 1: Limited “Working Memory” 🧠</a:t>
            </a:r>
          </a:p>
        </p:txBody>
      </p:sp>
      <p:sp>
        <p:nvSpPr>
          <p:cNvPr id="3" name="Text Placeholder 2"/>
          <p:cNvSpPr>
            <a:spLocks noGrp="1"/>
          </p:cNvSpPr>
          <p:nvPr>
            <p:ph type="body" idx="1"/>
          </p:nvPr>
        </p:nvSpPr>
        <p:spPr/>
        <p:txBody>
          <a:bodyPr/>
          <a:lstStyle/>
          <a:p>
            <a:pPr marL="0" lvl="0" indent="0">
              <a:spcBef>
                <a:spcPts val="3000"/>
              </a:spcBef>
              <a:buNone/>
            </a:pPr>
            <a:r>
              <a:rPr b="1"/>
              <a:t>❌ The “Everything” Prompt</a:t>
            </a:r>
          </a:p>
        </p:txBody>
      </p:sp>
      <p:pic>
        <p:nvPicPr>
          <p:cNvPr id="4" name="Picture 1" descr="./images/messy_whiteboard.png"/>
          <p:cNvPicPr>
            <a:picLocks noGrp="1" noChangeAspect="1"/>
          </p:cNvPicPr>
          <p:nvPr/>
        </p:nvPicPr>
        <p:blipFill>
          <a:blip r:embed="rId2"/>
          <a:stretch>
            <a:fillRect/>
          </a:stretch>
        </p:blipFill>
        <p:spPr bwMode="auto">
          <a:xfrm>
            <a:off x="1371600" y="1625600"/>
            <a:ext cx="2222500" cy="2959100"/>
          </a:xfrm>
          <a:prstGeom prst="rect">
            <a:avLst/>
          </a:prstGeom>
          <a:noFill/>
          <a:ln w="9525">
            <a:noFill/>
            <a:headEnd/>
            <a:tailEnd/>
          </a:ln>
        </p:spPr>
      </p:pic>
      <p:sp>
        <p:nvSpPr>
          <p:cNvPr id="5" name="Text Placeholder 4"/>
          <p:cNvSpPr>
            <a:spLocks noGrp="1"/>
          </p:cNvSpPr>
          <p:nvPr>
            <p:ph type="body" sz="quarter" idx="3"/>
          </p:nvPr>
        </p:nvSpPr>
        <p:spPr/>
        <p:txBody>
          <a:bodyPr/>
          <a:lstStyle/>
          <a:p>
            <a:pPr marL="0" lvl="0" indent="0">
              <a:spcBef>
                <a:spcPts val="3000"/>
              </a:spcBef>
              <a:buNone/>
            </a:pPr>
            <a:r>
              <a:rPr b="1"/>
              <a:t>✅ The Step-by-Step Approach</a:t>
            </a:r>
          </a:p>
        </p:txBody>
      </p:sp>
      <p:pic>
        <p:nvPicPr>
          <p:cNvPr id="6" name="Picture 1" descr="./images/organized_whiteboard.png"/>
          <p:cNvPicPr>
            <a:picLocks noGrp="1" noChangeAspect="1"/>
          </p:cNvPicPr>
          <p:nvPr/>
        </p:nvPicPr>
        <p:blipFill>
          <a:blip r:embed="rId3"/>
          <a:stretch>
            <a:fillRect/>
          </a:stretch>
        </p:blipFill>
        <p:spPr bwMode="auto">
          <a:xfrm>
            <a:off x="5549900" y="1625600"/>
            <a:ext cx="2222500" cy="2959100"/>
          </a:xfrm>
          <a:prstGeom prst="rect">
            <a:avLst/>
          </a:prstGeom>
          <a:noFill/>
          <a:ln w="9525">
            <a:noFill/>
            <a:headEnd/>
            <a:tailEnd/>
          </a:ln>
        </p:spPr>
      </p:pic>
      <p:sp>
        <p:nvSpPr>
          <p:cNvPr id="7" name="TextBox 6">
            <a:extLst>
              <a:ext uri="{FF2B5EF4-FFF2-40B4-BE49-F238E27FC236}">
                <a16:creationId xmlns:a16="http://schemas.microsoft.com/office/drawing/2014/main" id="{7B28E9B0-79F7-6B62-70B3-4A92BB49622D}"/>
              </a:ext>
            </a:extLst>
          </p:cNvPr>
          <p:cNvSpPr txBox="1"/>
          <p:nvPr/>
        </p:nvSpPr>
        <p:spPr>
          <a:xfrm>
            <a:off x="530278" y="4572937"/>
            <a:ext cx="823334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t>Takeaway:</a:t>
            </a:r>
            <a:r>
              <a:rPr lang="en-US" sz="2400"/>
              <a:t> A single, focused task gets the AI’s full attention</a:t>
            </a:r>
            <a:r>
              <a:rPr lang="en-US" sz="2400">
                <a:ea typeface="Calibri"/>
                <a:cs typeface="Calibri"/>
              </a:rPr>
              <a:t>​</a:t>
            </a:r>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89575E1-3389-451A-A5F7-27854C25C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3219"/>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53CCC5C-D88E-40FB-B30B-23DCDBD0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3125451" cy="51435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443508"/>
            <a:ext cx="2400300" cy="4189214"/>
          </a:xfrm>
        </p:spPr>
        <p:txBody>
          <a:bodyPr>
            <a:normAutofit/>
          </a:bodyPr>
          <a:lstStyle/>
          <a:p>
            <a:pPr marL="0" lvl="0" indent="0">
              <a:buNone/>
            </a:pPr>
            <a:r>
              <a:rPr lang="en-US" dirty="0">
                <a:solidFill>
                  <a:srgbClr val="FFFFFF"/>
                </a:solidFill>
              </a:rPr>
              <a:t>Technical Detail: Context Windows </a:t>
            </a:r>
            <a:endParaRPr lang="en-US" dirty="0">
              <a:solidFill>
                <a:srgbClr val="FFFFFF"/>
              </a:solidFill>
              <a:ea typeface="Calibri"/>
              <a:cs typeface="Calibri"/>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1841609"/>
            <a:ext cx="3062575" cy="3062575"/>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335481" y="443508"/>
            <a:ext cx="5179868" cy="4189214"/>
          </a:xfrm>
        </p:spPr>
        <p:txBody>
          <a:bodyPr vert="horz" lIns="91440" tIns="45720" rIns="91440" bIns="45720" rtlCol="0" anchor="ctr">
            <a:normAutofit/>
          </a:bodyPr>
          <a:lstStyle/>
          <a:p>
            <a:pPr marL="0" indent="0">
              <a:lnSpc>
                <a:spcPct val="90000"/>
              </a:lnSpc>
              <a:spcBef>
                <a:spcPts val="3000"/>
              </a:spcBef>
              <a:buNone/>
            </a:pPr>
            <a:r>
              <a:rPr lang="en-US" sz="1700" b="1"/>
              <a:t>What’s really happening? </a:t>
            </a:r>
          </a:p>
          <a:p>
            <a:pPr lvl="0">
              <a:lnSpc>
                <a:spcPct val="90000"/>
              </a:lnSpc>
            </a:pPr>
            <a:r>
              <a:rPr lang="en-US" sz="1700"/>
              <a:t>LLMs have </a:t>
            </a:r>
            <a:r>
              <a:rPr lang="en-US" sz="1700" b="1"/>
              <a:t>finite context windows</a:t>
            </a:r>
            <a:r>
              <a:rPr lang="en-US" sz="1700"/>
              <a:t> (8k-200k tokens)</a:t>
            </a:r>
            <a:endParaRPr lang="en-US" sz="1700">
              <a:ea typeface="Calibri"/>
              <a:cs typeface="Calibri"/>
            </a:endParaRPr>
          </a:p>
          <a:p>
            <a:pPr lvl="0">
              <a:lnSpc>
                <a:spcPct val="90000"/>
              </a:lnSpc>
            </a:pPr>
            <a:r>
              <a:rPr lang="en-US" sz="1700"/>
              <a:t>Token ≈ 0.75 words</a:t>
            </a:r>
            <a:endParaRPr lang="en-US" sz="1700">
              <a:ea typeface="Calibri"/>
              <a:cs typeface="Calibri"/>
            </a:endParaRPr>
          </a:p>
          <a:p>
            <a:pPr lvl="0">
              <a:lnSpc>
                <a:spcPct val="90000"/>
              </a:lnSpc>
            </a:pPr>
            <a:r>
              <a:rPr lang="en-US" sz="1700"/>
              <a:t>Each task competes for this limited space</a:t>
            </a:r>
            <a:endParaRPr lang="en-US" sz="1700">
              <a:ea typeface="Calibri"/>
              <a:cs typeface="Calibri"/>
            </a:endParaRPr>
          </a:p>
          <a:p>
            <a:pPr marL="0" lvl="0" indent="0">
              <a:lnSpc>
                <a:spcPct val="90000"/>
              </a:lnSpc>
              <a:spcBef>
                <a:spcPts val="3000"/>
              </a:spcBef>
              <a:buNone/>
            </a:pPr>
            <a:r>
              <a:rPr lang="en-US" sz="1700" b="1"/>
              <a:t>Example:</a:t>
            </a:r>
            <a:endParaRPr lang="en-US" sz="1700" b="1">
              <a:ea typeface="Calibri"/>
              <a:cs typeface="Calibri"/>
            </a:endParaRPr>
          </a:p>
          <a:p>
            <a:pPr lvl="0">
              <a:lnSpc>
                <a:spcPct val="90000"/>
              </a:lnSpc>
            </a:pPr>
            <a:r>
              <a:rPr lang="en-US" sz="1700"/>
              <a:t>LLM Context window: ~8,000 tokens</a:t>
            </a:r>
            <a:endParaRPr lang="en-US" sz="1700">
              <a:ea typeface="Calibri"/>
              <a:cs typeface="Calibri"/>
            </a:endParaRPr>
          </a:p>
          <a:p>
            <a:pPr lvl="0">
              <a:lnSpc>
                <a:spcPct val="90000"/>
              </a:lnSpc>
            </a:pPr>
            <a:r>
              <a:rPr lang="en-US" sz="1700"/>
              <a:t>Complex research prompt: ~500 tokens</a:t>
            </a:r>
            <a:endParaRPr lang="en-US" sz="1700">
              <a:ea typeface="Calibri"/>
              <a:cs typeface="Calibri"/>
            </a:endParaRPr>
          </a:p>
          <a:p>
            <a:pPr lvl="0">
              <a:lnSpc>
                <a:spcPct val="90000"/>
              </a:lnSpc>
            </a:pPr>
            <a:r>
              <a:rPr lang="en-US" sz="1700"/>
              <a:t>Response space needed: ~1,500 tokens per task</a:t>
            </a:r>
            <a:endParaRPr lang="en-US" sz="1700">
              <a:ea typeface="Calibri"/>
              <a:cs typeface="Calibri"/>
            </a:endParaRPr>
          </a:p>
          <a:p>
            <a:pPr lvl="0">
              <a:lnSpc>
                <a:spcPct val="90000"/>
              </a:lnSpc>
            </a:pPr>
            <a:r>
              <a:rPr lang="en-US" sz="1700" b="1"/>
              <a:t>Result:</a:t>
            </a:r>
            <a:r>
              <a:rPr lang="en-US" sz="1700"/>
              <a:t> Only 3-4 tasks fit properly!</a:t>
            </a:r>
            <a:endParaRPr lang="en-US" sz="1700">
              <a:ea typeface="Calibri"/>
              <a:cs typeface="Calibri"/>
            </a:endParaRPr>
          </a:p>
          <a:p>
            <a:pPr marL="0" indent="0">
              <a:lnSpc>
                <a:spcPct val="90000"/>
              </a:lnSpc>
              <a:buNone/>
            </a:pPr>
            <a:endParaRPr lang="en-US" sz="1700" b="1"/>
          </a:p>
          <a:p>
            <a:pPr marL="0" indent="0">
              <a:lnSpc>
                <a:spcPct val="90000"/>
              </a:lnSpc>
              <a:buNone/>
            </a:pPr>
            <a:r>
              <a:rPr lang="en-US" sz="1700" b="1"/>
              <a:t>Think of it like RAM:</a:t>
            </a:r>
            <a:r>
              <a:rPr lang="en-US" sz="1700"/>
              <a:t> Too many programs = computer slows down.  Too many tasks = AI quality drops.</a:t>
            </a:r>
            <a:endParaRPr lang="en-US" sz="1700">
              <a:ea typeface="Calibri"/>
              <a:cs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51435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865179"/>
            <a:ext cx="2400300" cy="3345872"/>
          </a:xfrm>
        </p:spPr>
        <p:txBody>
          <a:bodyPr>
            <a:normAutofit/>
          </a:bodyPr>
          <a:lstStyle/>
          <a:p>
            <a:pPr marL="0" lvl="0" indent="0">
              <a:buNone/>
            </a:pPr>
            <a:r>
              <a:rPr lang="en-US" dirty="0">
                <a:solidFill>
                  <a:srgbClr val="FFFFFF"/>
                </a:solidFill>
              </a:rPr>
              <a:t>Reason 2: Guiding the AI’s “Thinking” </a:t>
            </a:r>
            <a:endParaRPr lang="en-US" dirty="0">
              <a:solidFill>
                <a:srgbClr val="FFFFFF"/>
              </a:solidFill>
              <a:ea typeface="Calibri"/>
              <a:cs typeface="Calibri"/>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1841609"/>
            <a:ext cx="3062575" cy="3062575"/>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335481" y="443508"/>
            <a:ext cx="5179868" cy="4189214"/>
          </a:xfrm>
        </p:spPr>
        <p:txBody>
          <a:bodyPr vert="horz" lIns="91440" tIns="45720" rIns="91440" bIns="45720" rtlCol="0" anchor="ctr">
            <a:normAutofit/>
          </a:bodyPr>
          <a:lstStyle/>
          <a:p>
            <a:pPr marL="0" indent="0">
              <a:lnSpc>
                <a:spcPct val="90000"/>
              </a:lnSpc>
              <a:spcBef>
                <a:spcPts val="3000"/>
              </a:spcBef>
              <a:buNone/>
            </a:pPr>
            <a:r>
              <a:rPr lang="en-US" sz="2000" b="1"/>
              <a:t>LLMs Create Answers Piece by Piece  </a:t>
            </a:r>
          </a:p>
          <a:p>
            <a:pPr lvl="0">
              <a:lnSpc>
                <a:spcPct val="90000"/>
              </a:lnSpc>
            </a:pPr>
            <a:r>
              <a:rPr lang="en-US" sz="2000"/>
              <a:t>Each word depends on previous words</a:t>
            </a:r>
            <a:endParaRPr lang="en-US" sz="2000">
              <a:ea typeface="Calibri"/>
              <a:cs typeface="Calibri"/>
            </a:endParaRPr>
          </a:p>
          <a:p>
            <a:pPr lvl="0">
              <a:lnSpc>
                <a:spcPct val="90000"/>
              </a:lnSpc>
            </a:pPr>
            <a:r>
              <a:rPr lang="en-US" sz="2000"/>
              <a:t>Complex prompts = mental shortcuts</a:t>
            </a:r>
            <a:endParaRPr lang="en-US" sz="2000">
              <a:ea typeface="Calibri"/>
              <a:cs typeface="Calibri"/>
            </a:endParaRPr>
          </a:p>
          <a:p>
            <a:pPr lvl="0">
              <a:lnSpc>
                <a:spcPct val="90000"/>
              </a:lnSpc>
            </a:pPr>
            <a:r>
              <a:rPr lang="en-US" sz="2000"/>
              <a:t>Structured prompts = logical reasoning</a:t>
            </a:r>
            <a:endParaRPr lang="en-US" sz="2000">
              <a:ea typeface="Calibri"/>
              <a:cs typeface="Calibri"/>
            </a:endParaRPr>
          </a:p>
          <a:p>
            <a:pPr marL="0" lvl="0" indent="0">
              <a:lnSpc>
                <a:spcPct val="90000"/>
              </a:lnSpc>
              <a:spcBef>
                <a:spcPts val="3000"/>
              </a:spcBef>
              <a:buNone/>
            </a:pPr>
            <a:r>
              <a:rPr lang="en-US" sz="2000" b="1"/>
              <a:t>Cooking Analogy 👨‍🍳</a:t>
            </a:r>
            <a:endParaRPr lang="en-US" sz="2000" b="1">
              <a:ea typeface="Calibri"/>
              <a:cs typeface="Calibri"/>
            </a:endParaRPr>
          </a:p>
          <a:p>
            <a:pPr marL="0" lvl="0" indent="0">
              <a:lnSpc>
                <a:spcPct val="90000"/>
              </a:lnSpc>
              <a:buNone/>
            </a:pPr>
            <a:r>
              <a:rPr lang="en-US" sz="2000" b="1"/>
              <a:t>❌ Bad:</a:t>
            </a:r>
            <a:r>
              <a:rPr lang="en-US" sz="2000"/>
              <a:t> “Make beef wellington”</a:t>
            </a:r>
            <a:endParaRPr lang="en-US" sz="2000">
              <a:ea typeface="Calibri"/>
              <a:cs typeface="Calibri"/>
            </a:endParaRPr>
          </a:p>
          <a:p>
            <a:pPr marL="0" lvl="0" indent="0">
              <a:lnSpc>
                <a:spcPct val="90000"/>
              </a:lnSpc>
              <a:buNone/>
            </a:pPr>
            <a:r>
              <a:rPr lang="en-US" sz="2000" i="1"/>
              <a:t>Chef might skip steps or use wrong ingredients</a:t>
            </a:r>
            <a:endParaRPr lang="en-US" sz="2000" i="1">
              <a:ea typeface="Calibri"/>
              <a:cs typeface="Calibri"/>
            </a:endParaRPr>
          </a:p>
          <a:p>
            <a:pPr marL="0" indent="0">
              <a:lnSpc>
                <a:spcPct val="90000"/>
              </a:lnSpc>
              <a:buNone/>
            </a:pPr>
            <a:endParaRPr lang="en-US" sz="2000" i="1"/>
          </a:p>
          <a:p>
            <a:pPr marL="0" lvl="0" indent="0">
              <a:lnSpc>
                <a:spcPct val="90000"/>
              </a:lnSpc>
              <a:buNone/>
            </a:pPr>
            <a:r>
              <a:rPr lang="en-US" sz="2000" b="1"/>
              <a:t>✅ Good:</a:t>
            </a:r>
            <a:r>
              <a:rPr lang="en-US" sz="2000"/>
              <a:t> 1. “First, sear the beef” 2. “Next, prepare duxelles” 3. “Then, wrap in pastry”</a:t>
            </a:r>
            <a:endParaRPr lang="en-US" sz="2000">
              <a:ea typeface="Calibri"/>
              <a:cs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51435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865179"/>
            <a:ext cx="2400300" cy="3345872"/>
          </a:xfrm>
        </p:spPr>
        <p:txBody>
          <a:bodyPr vert="horz" lIns="91440" tIns="45720" rIns="91440" bIns="45720" rtlCol="0" anchor="ctr">
            <a:normAutofit/>
          </a:bodyPr>
          <a:lstStyle/>
          <a:p>
            <a:pPr marL="0" lvl="0" indent="0" algn="l" defTabSz="914400">
              <a:lnSpc>
                <a:spcPct val="90000"/>
              </a:lnSpc>
            </a:pPr>
            <a:r>
              <a:rPr lang="en-US" sz="4100" kern="1200" dirty="0">
                <a:solidFill>
                  <a:srgbClr val="FFFFFF"/>
                </a:solidFill>
                <a:latin typeface="+mj-lt"/>
                <a:ea typeface="+mj-ea"/>
                <a:cs typeface="+mj-cs"/>
              </a:rPr>
              <a:t>Reason 3: Easy Error Detection &amp; Fixing </a:t>
            </a:r>
            <a:endParaRPr lang="en-US" sz="4100" kern="1200" dirty="0">
              <a:solidFill>
                <a:srgbClr val="FFFFFF"/>
              </a:solidFill>
              <a:latin typeface="+mj-lt"/>
              <a:ea typeface="Calibri"/>
              <a:cs typeface="Calibri"/>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1841609"/>
            <a:ext cx="3062575" cy="3062575"/>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sz="half" idx="1"/>
          </p:nvPr>
        </p:nvSpPr>
        <p:spPr>
          <a:xfrm>
            <a:off x="3335481" y="443508"/>
            <a:ext cx="5179868" cy="4189214"/>
          </a:xfrm>
        </p:spPr>
        <p:txBody>
          <a:bodyPr vert="horz" lIns="91440" tIns="45720" rIns="91440" bIns="45720" rtlCol="0" anchor="ctr">
            <a:normAutofit/>
          </a:bodyPr>
          <a:lstStyle/>
          <a:p>
            <a:pPr marL="0" lvl="0" indent="-228600" defTabSz="914400">
              <a:lnSpc>
                <a:spcPct val="90000"/>
              </a:lnSpc>
              <a:spcBef>
                <a:spcPts val="3000"/>
              </a:spcBef>
              <a:buFont typeface="Arial" panose="020B0604020202020204" pitchFamily="34" charset="0"/>
              <a:buChar char="•"/>
            </a:pPr>
            <a:r>
              <a:rPr lang="en-US" sz="1600" b="1" dirty="0"/>
              <a:t>With a Giant Prompt</a:t>
            </a:r>
          </a:p>
          <a:p>
            <a:pPr lvl="0" indent="-228600" defTabSz="914400">
              <a:lnSpc>
                <a:spcPct val="90000"/>
              </a:lnSpc>
              <a:buFont typeface="Arial" panose="020B0604020202020204" pitchFamily="34" charset="0"/>
              <a:buChar char="•"/>
            </a:pPr>
            <a:r>
              <a:rPr lang="en-US" sz="1600" dirty="0"/>
              <a:t>Problem: Weak experimental method</a:t>
            </a:r>
            <a:endParaRPr lang="en-US" sz="1600" dirty="0">
              <a:ea typeface="Calibri"/>
              <a:cs typeface="Calibri"/>
            </a:endParaRPr>
          </a:p>
          <a:p>
            <a:pPr lvl="0" indent="-228600" defTabSz="914400">
              <a:lnSpc>
                <a:spcPct val="90000"/>
              </a:lnSpc>
              <a:buFont typeface="Arial" panose="020B0604020202020204" pitchFamily="34" charset="0"/>
              <a:buChar char="•"/>
            </a:pPr>
            <a:r>
              <a:rPr lang="en-US" sz="1600" dirty="0"/>
              <a:t>Solution: Re-run EVERYTHING</a:t>
            </a:r>
            <a:endParaRPr lang="en-US" sz="1600" dirty="0">
              <a:ea typeface="Calibri"/>
              <a:cs typeface="Calibri"/>
            </a:endParaRPr>
          </a:p>
          <a:p>
            <a:pPr lvl="0" indent="-228600" defTabSz="914400">
              <a:lnSpc>
                <a:spcPct val="90000"/>
              </a:lnSpc>
              <a:buFont typeface="Arial" panose="020B0604020202020204" pitchFamily="34" charset="0"/>
              <a:buChar char="•"/>
            </a:pPr>
            <a:r>
              <a:rPr lang="en-US" sz="1600" dirty="0"/>
              <a:t>Time lost: 10-15 minutes</a:t>
            </a:r>
            <a:endParaRPr lang="en-US" sz="1600" dirty="0">
              <a:ea typeface="Calibri"/>
              <a:cs typeface="Calibri"/>
            </a:endParaRPr>
          </a:p>
          <a:p>
            <a:pPr lvl="0" indent="-228600" defTabSz="914400">
              <a:lnSpc>
                <a:spcPct val="90000"/>
              </a:lnSpc>
              <a:buFont typeface="Arial" panose="020B0604020202020204" pitchFamily="34" charset="0"/>
              <a:buChar char="•"/>
            </a:pPr>
            <a:r>
              <a:rPr lang="en-US" sz="1600" dirty="0"/>
              <a:t>Quality: Hope for the best 🤞</a:t>
            </a:r>
            <a:endParaRPr lang="en-US" sz="1600" dirty="0">
              <a:ea typeface="Calibri"/>
              <a:cs typeface="Calibri"/>
            </a:endParaRPr>
          </a:p>
          <a:p>
            <a:pPr marL="0" indent="-228600" defTabSz="914400">
              <a:lnSpc>
                <a:spcPct val="90000"/>
              </a:lnSpc>
              <a:spcBef>
                <a:spcPts val="3000"/>
              </a:spcBef>
              <a:buFont typeface="Arial" panose="020B0604020202020204" pitchFamily="34" charset="0"/>
              <a:buChar char="•"/>
            </a:pPr>
            <a:r>
              <a:rPr lang="en-US" sz="1600" b="1" dirty="0"/>
              <a:t>With Our Workflow</a:t>
            </a:r>
            <a:endParaRPr lang="en-US" sz="1600" dirty="0"/>
          </a:p>
          <a:p>
            <a:pPr indent="-228600" defTabSz="914400">
              <a:lnSpc>
                <a:spcPct val="90000"/>
              </a:lnSpc>
              <a:buFont typeface="Arial" panose="020B0604020202020204" pitchFamily="34" charset="0"/>
              <a:buChar char="•"/>
            </a:pPr>
            <a:r>
              <a:rPr lang="en-US" sz="1600" dirty="0"/>
              <a:t>Problem: Weak </a:t>
            </a:r>
            <a:r>
              <a:rPr lang="en-US" sz="1600" dirty="0" err="1"/>
              <a:t>experimentalmethod</a:t>
            </a:r>
            <a:endParaRPr lang="en-US" sz="1600" dirty="0" err="1">
              <a:ea typeface="Calibri"/>
              <a:cs typeface="Calibri"/>
            </a:endParaRPr>
          </a:p>
          <a:p>
            <a:pPr indent="-228600" defTabSz="914400">
              <a:lnSpc>
                <a:spcPct val="90000"/>
              </a:lnSpc>
              <a:buFont typeface="Arial" panose="020B0604020202020204" pitchFamily="34" charset="0"/>
              <a:buChar char="•"/>
            </a:pPr>
            <a:r>
              <a:rPr lang="en-US" sz="1600" dirty="0"/>
              <a:t>Solution: Fix just that step</a:t>
            </a:r>
            <a:endParaRPr lang="en-US" sz="1600" dirty="0">
              <a:ea typeface="Calibri"/>
              <a:cs typeface="Calibri"/>
            </a:endParaRPr>
          </a:p>
          <a:p>
            <a:pPr indent="-228600" defTabSz="914400">
              <a:lnSpc>
                <a:spcPct val="90000"/>
              </a:lnSpc>
              <a:buFont typeface="Arial" panose="020B0604020202020204" pitchFamily="34" charset="0"/>
              <a:buChar char="•"/>
            </a:pPr>
            <a:r>
              <a:rPr lang="en-US" sz="1600" dirty="0"/>
              <a:t>Time lost: 2 minutes</a:t>
            </a:r>
            <a:endParaRPr lang="en-US" sz="1600" dirty="0">
              <a:ea typeface="Calibri"/>
              <a:cs typeface="Calibri"/>
            </a:endParaRPr>
          </a:p>
          <a:p>
            <a:pPr indent="-228600" defTabSz="914400">
              <a:lnSpc>
                <a:spcPct val="90000"/>
              </a:lnSpc>
              <a:buFont typeface="Arial" panose="020B0604020202020204" pitchFamily="34" charset="0"/>
              <a:buChar char="•"/>
            </a:pPr>
            <a:r>
              <a:rPr lang="en-US" sz="1600" dirty="0"/>
              <a:t>Quality: Keep what works ✓</a:t>
            </a:r>
            <a:endParaRPr lang="en-US" sz="1600" dirty="0">
              <a:ea typeface="Calibri"/>
              <a:cs typeface="Calibri"/>
            </a:endParaRPr>
          </a:p>
          <a:p>
            <a:pPr marL="0" indent="-228600" defTabSz="914400">
              <a:lnSpc>
                <a:spcPct val="90000"/>
              </a:lnSpc>
              <a:buFont typeface="Arial" panose="020B0604020202020204" pitchFamily="34" charset="0"/>
              <a:buChar char="•"/>
            </a:pPr>
            <a:endParaRPr lang="en-US" sz="1600"/>
          </a:p>
          <a:p>
            <a:pPr marL="0" indent="0" defTabSz="914400">
              <a:lnSpc>
                <a:spcPct val="90000"/>
              </a:lnSpc>
              <a:buNone/>
            </a:pPr>
            <a:r>
              <a:rPr lang="en-US" sz="1600" b="1" dirty="0"/>
              <a:t>Takeaway:</a:t>
            </a:r>
            <a:r>
              <a:rPr lang="en-US" sz="1600" dirty="0"/>
              <a:t> A single, focused task gets the AI’s full attention </a:t>
            </a:r>
            <a:endParaRPr lang="en-US" sz="1600" dirty="0">
              <a:ea typeface="Calibri"/>
              <a:cs typeface="Calibri"/>
            </a:endParaRPr>
          </a:p>
          <a:p>
            <a:pPr marL="0" indent="-228600" defTabSz="914400">
              <a:lnSpc>
                <a:spcPct val="90000"/>
              </a:lnSpc>
              <a:buFont typeface="Arial" panose="020B0604020202020204" pitchFamily="34" charset="0"/>
              <a:buChar char="•"/>
            </a:pPr>
            <a:endParaRPr lang="en-US" sz="16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51435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865179"/>
            <a:ext cx="2400300" cy="3345872"/>
          </a:xfrm>
        </p:spPr>
        <p:txBody>
          <a:bodyPr>
            <a:normAutofit/>
          </a:bodyPr>
          <a:lstStyle/>
          <a:p>
            <a:pPr marL="0" lvl="0" indent="0">
              <a:buNone/>
            </a:pPr>
            <a:r>
              <a:rPr lang="en-US" dirty="0">
                <a:solidFill>
                  <a:srgbClr val="FFFFFF"/>
                </a:solidFill>
              </a:rPr>
              <a:t>Reason 4: More and Better Ideas </a:t>
            </a:r>
            <a:endParaRPr lang="en-US" dirty="0">
              <a:solidFill>
                <a:srgbClr val="FFFFFF"/>
              </a:solidFill>
              <a:ea typeface="Calibri"/>
              <a:cs typeface="Calibri"/>
            </a:endParaRP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1841609"/>
            <a:ext cx="3062575" cy="3062575"/>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335481" y="443508"/>
            <a:ext cx="5179868" cy="4189214"/>
          </a:xfrm>
        </p:spPr>
        <p:txBody>
          <a:bodyPr vert="horz" lIns="91440" tIns="45720" rIns="91440" bIns="45720" rtlCol="0" anchor="ctr">
            <a:normAutofit/>
          </a:bodyPr>
          <a:lstStyle/>
          <a:p>
            <a:pPr marL="0" indent="0">
              <a:lnSpc>
                <a:spcPct val="90000"/>
              </a:lnSpc>
              <a:spcBef>
                <a:spcPts val="3000"/>
              </a:spcBef>
              <a:buNone/>
            </a:pPr>
            <a:r>
              <a:rPr lang="en-US" sz="1700" b="1"/>
              <a:t>Diversity vs. Convergence </a:t>
            </a:r>
          </a:p>
          <a:p>
            <a:pPr marL="0" lvl="0" indent="0">
              <a:lnSpc>
                <a:spcPct val="90000"/>
              </a:lnSpc>
              <a:spcBef>
                <a:spcPts val="3000"/>
              </a:spcBef>
              <a:buNone/>
            </a:pPr>
            <a:r>
              <a:rPr lang="en-US" sz="1700" b="1"/>
              <a:t>❌ Single Prompt Approach</a:t>
            </a:r>
            <a:endParaRPr lang="en-US" sz="1700" b="1">
              <a:ea typeface="Calibri"/>
              <a:cs typeface="Calibri"/>
            </a:endParaRPr>
          </a:p>
          <a:p>
            <a:pPr marL="0" lvl="0" indent="0">
              <a:lnSpc>
                <a:spcPct val="90000"/>
              </a:lnSpc>
              <a:buNone/>
            </a:pPr>
            <a:r>
              <a:rPr lang="en-US" sz="1700"/>
              <a:t>“Give me the best hypothesis for oat milk fermentation” → </a:t>
            </a:r>
            <a:r>
              <a:rPr lang="en-US" sz="1700" b="1"/>
              <a:t>One idea, possibly mediocre</a:t>
            </a:r>
          </a:p>
          <a:p>
            <a:pPr marL="0" lvl="0" indent="0">
              <a:lnSpc>
                <a:spcPct val="90000"/>
              </a:lnSpc>
              <a:spcBef>
                <a:spcPts val="3000"/>
              </a:spcBef>
              <a:buNone/>
            </a:pPr>
            <a:r>
              <a:rPr lang="en-US" sz="1700" b="1"/>
              <a:t>✅ Our Multi-Step Approach</a:t>
            </a:r>
            <a:endParaRPr lang="en-US" sz="1700" b="1">
              <a:ea typeface="Calibri"/>
              <a:cs typeface="Calibri"/>
            </a:endParaRPr>
          </a:p>
          <a:p>
            <a:pPr marL="342900" lvl="0" indent="-342900">
              <a:lnSpc>
                <a:spcPct val="90000"/>
              </a:lnSpc>
              <a:buAutoNum type="arabicPeriod"/>
            </a:pPr>
            <a:r>
              <a:rPr lang="en-US" sz="1700" b="1"/>
              <a:t>Generate:</a:t>
            </a:r>
            <a:r>
              <a:rPr lang="en-US" sz="1700"/>
              <a:t> “Give me 5 hypotheses” → </a:t>
            </a:r>
            <a:r>
              <a:rPr lang="en-US" sz="1700" b="1"/>
              <a:t>Diversity</a:t>
            </a:r>
            <a:endParaRPr lang="en-US" sz="1700" b="1">
              <a:ea typeface="Calibri"/>
              <a:cs typeface="Calibri"/>
            </a:endParaRPr>
          </a:p>
          <a:p>
            <a:pPr marL="342900" lvl="0" indent="-342900">
              <a:lnSpc>
                <a:spcPct val="90000"/>
              </a:lnSpc>
              <a:buAutoNum type="arabicPeriod"/>
            </a:pPr>
            <a:r>
              <a:rPr lang="en-US" sz="1700" b="1"/>
              <a:t>Evaluate:</a:t>
            </a:r>
            <a:r>
              <a:rPr lang="en-US" sz="1700"/>
              <a:t> “Score each for feasibility” → </a:t>
            </a:r>
            <a:r>
              <a:rPr lang="en-US" sz="1700" b="1"/>
              <a:t>Analysis</a:t>
            </a:r>
            <a:endParaRPr lang="en-US" sz="1700" b="1">
              <a:ea typeface="Calibri"/>
              <a:cs typeface="Calibri"/>
            </a:endParaRPr>
          </a:p>
          <a:p>
            <a:pPr marL="342900" lvl="0" indent="-342900">
              <a:lnSpc>
                <a:spcPct val="90000"/>
              </a:lnSpc>
              <a:buAutoNum type="arabicPeriod"/>
            </a:pPr>
            <a:r>
              <a:rPr lang="en-US" sz="1700" b="1"/>
              <a:t>Select:</a:t>
            </a:r>
            <a:r>
              <a:rPr lang="en-US" sz="1700"/>
              <a:t> “Recommend the top 3” → </a:t>
            </a:r>
            <a:r>
              <a:rPr lang="en-US" sz="1700" b="1"/>
              <a:t>Quality</a:t>
            </a:r>
            <a:endParaRPr lang="en-US" sz="1700" b="1">
              <a:ea typeface="Calibri"/>
              <a:cs typeface="Calibri"/>
            </a:endParaRPr>
          </a:p>
          <a:p>
            <a:pPr marL="0" indent="0">
              <a:lnSpc>
                <a:spcPct val="90000"/>
              </a:lnSpc>
              <a:buNone/>
            </a:pPr>
            <a:endParaRPr lang="en-US" sz="1700" b="1"/>
          </a:p>
          <a:p>
            <a:pPr marL="0" lvl="0" indent="0">
              <a:lnSpc>
                <a:spcPct val="90000"/>
              </a:lnSpc>
              <a:buNone/>
            </a:pPr>
            <a:r>
              <a:rPr lang="en-US" sz="1700" b="1"/>
              <a:t>Result:</a:t>
            </a:r>
            <a:r>
              <a:rPr lang="en-US" sz="1700"/>
              <a:t> Multiple perspectives + Critical evaluation = Stronger research</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Success Metrics</a:t>
            </a:r>
          </a:p>
        </p:txBody>
      </p:sp>
      <p:sp>
        <p:nvSpPr>
          <p:cNvPr id="3" name="Content Placeholder 2"/>
          <p:cNvSpPr>
            <a:spLocks noGrp="1"/>
          </p:cNvSpPr>
          <p:nvPr>
            <p:ph sz="half" idx="1"/>
          </p:nvPr>
        </p:nvSpPr>
        <p:spPr>
          <a:xfrm>
            <a:off x="457200" y="1612381"/>
            <a:ext cx="4038600" cy="1427013"/>
          </a:xfrm>
        </p:spPr>
        <p:txBody>
          <a:bodyPr vert="horz" lIns="91440" tIns="45720" rIns="91440" bIns="45720" rtlCol="0" anchor="t">
            <a:normAutofit fontScale="85000" lnSpcReduction="20000"/>
          </a:bodyPr>
          <a:lstStyle/>
          <a:p>
            <a:pPr marL="0" indent="0">
              <a:buNone/>
            </a:pPr>
            <a:r>
              <a:rPr b="1" dirty="0"/>
              <a:t>✅ Structure &amp; Detail</a:t>
            </a:r>
            <a:r>
              <a:rPr dirty="0"/>
              <a:t> </a:t>
            </a:r>
            <a:endParaRPr lang="en-US" dirty="0"/>
          </a:p>
          <a:p>
            <a:pPr marL="0" indent="0">
              <a:buNone/>
            </a:pPr>
            <a:r>
              <a:rPr dirty="0"/>
              <a:t>- Organized sections </a:t>
            </a:r>
            <a:endParaRPr lang="en-US" dirty="0"/>
          </a:p>
          <a:p>
            <a:pPr marL="0" indent="0">
              <a:buNone/>
            </a:pPr>
            <a:r>
              <a:rPr dirty="0"/>
              <a:t>- Specific numbers/examples </a:t>
            </a:r>
            <a:endParaRPr lang="en-US"/>
          </a:p>
          <a:p>
            <a:pPr marL="0" indent="0">
              <a:buNone/>
            </a:pPr>
            <a:r>
              <a:t>- </a:t>
            </a:r>
            <a:r>
              <a:rPr dirty="0"/>
              <a:t>Academic language </a:t>
            </a:r>
            <a:endParaRPr lang="en-US" dirty="0"/>
          </a:p>
          <a:p>
            <a:pPr marL="0" lvl="0" indent="0">
              <a:buNone/>
            </a:pPr>
            <a:r>
              <a:rPr dirty="0"/>
              <a:t>- Proper formatting</a:t>
            </a:r>
            <a:endParaRPr dirty="0">
              <a:ea typeface="Calibri"/>
              <a:cs typeface="Calibri"/>
            </a:endParaRPr>
          </a:p>
        </p:txBody>
      </p:sp>
      <p:sp>
        <p:nvSpPr>
          <p:cNvPr id="4" name="Content Placeholder 3"/>
          <p:cNvSpPr>
            <a:spLocks noGrp="1"/>
          </p:cNvSpPr>
          <p:nvPr>
            <p:ph sz="half" idx="2"/>
          </p:nvPr>
        </p:nvSpPr>
        <p:spPr>
          <a:xfrm>
            <a:off x="4648200" y="1612381"/>
            <a:ext cx="4038600" cy="1427013"/>
          </a:xfrm>
        </p:spPr>
        <p:txBody>
          <a:bodyPr vert="horz" lIns="91440" tIns="45720" rIns="91440" bIns="45720" rtlCol="0" anchor="t">
            <a:normAutofit fontScale="85000" lnSpcReduction="20000"/>
          </a:bodyPr>
          <a:lstStyle/>
          <a:p>
            <a:pPr marL="0" indent="0">
              <a:buNone/>
            </a:pPr>
            <a:r>
              <a:rPr b="1" dirty="0"/>
              <a:t>✅ Actionable Content</a:t>
            </a:r>
            <a:r>
              <a:rPr dirty="0"/>
              <a:t> </a:t>
            </a:r>
            <a:endParaRPr lang="en-US" dirty="0"/>
          </a:p>
          <a:p>
            <a:pPr marL="0" indent="0">
              <a:buNone/>
            </a:pPr>
            <a:r>
              <a:rPr dirty="0"/>
              <a:t>- Clear next steps </a:t>
            </a:r>
            <a:endParaRPr lang="en-US" dirty="0"/>
          </a:p>
          <a:p>
            <a:pPr marL="0" indent="0">
              <a:buNone/>
            </a:pPr>
            <a:r>
              <a:t>- Testable hypotheses </a:t>
            </a:r>
            <a:endParaRPr lang="en-US"/>
          </a:p>
          <a:p>
            <a:pPr marL="0" indent="0">
              <a:buNone/>
            </a:pPr>
            <a:r>
              <a:rPr dirty="0"/>
              <a:t>- Realistic timelines </a:t>
            </a:r>
            <a:endParaRPr lang="en-US" dirty="0"/>
          </a:p>
          <a:p>
            <a:pPr marL="0" lvl="0" indent="0">
              <a:buNone/>
            </a:pPr>
            <a:r>
              <a:rPr dirty="0"/>
              <a:t>- Measurable outcomes</a:t>
            </a:r>
            <a:endParaRPr>
              <a:ea typeface="Calibri"/>
              <a:cs typeface="Calibri"/>
            </a:endParaRPr>
          </a:p>
        </p:txBody>
      </p:sp>
      <p:sp>
        <p:nvSpPr>
          <p:cNvPr id="5" name="Content Placeholder 2">
            <a:extLst>
              <a:ext uri="{FF2B5EF4-FFF2-40B4-BE49-F238E27FC236}">
                <a16:creationId xmlns:a16="http://schemas.microsoft.com/office/drawing/2014/main" id="{87173ED3-5A33-514E-C724-3A3F14715B5B}"/>
              </a:ext>
            </a:extLst>
          </p:cNvPr>
          <p:cNvSpPr>
            <a:spLocks noGrp="1"/>
          </p:cNvSpPr>
          <p:nvPr/>
        </p:nvSpPr>
        <p:spPr>
          <a:xfrm>
            <a:off x="466569" y="3589208"/>
            <a:ext cx="4038600" cy="1539440"/>
          </a:xfrm>
          <a:prstGeom prst="rect">
            <a:avLst/>
          </a:prstGeom>
        </p:spPr>
        <p:txBody>
          <a:bodyPr vert="horz" lIns="91440" tIns="45720" rIns="91440" bIns="45720" rtlCol="0" anchor="t">
            <a:normAutofit/>
          </a:bodyPr>
          <a:lstStyle>
            <a:lvl1pPr marL="342900" indent="-342900" algn="l" defTabSz="342900" rtl="0" eaLnBrk="1" latinLnBrk="0" hangingPunct="1">
              <a:spcBef>
                <a:spcPct val="20000"/>
              </a:spcBef>
              <a:buFont typeface="Arial"/>
              <a:buChar char="•"/>
              <a:defRPr sz="21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18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5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35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35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35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35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35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350" kern="1200">
                <a:solidFill>
                  <a:schemeClr val="tx1"/>
                </a:solidFill>
                <a:latin typeface="+mn-lt"/>
                <a:ea typeface="+mn-ea"/>
                <a:cs typeface="+mn-cs"/>
              </a:defRPr>
            </a:lvl9pPr>
          </a:lstStyle>
          <a:p>
            <a:pPr marL="0" indent="0">
              <a:buNone/>
            </a:pPr>
            <a:r>
              <a:rPr sz="1800" b="1" dirty="0"/>
              <a:t>❌ Vague &amp; Generic</a:t>
            </a:r>
            <a:r>
              <a:rPr sz="1800" dirty="0"/>
              <a:t> </a:t>
            </a:r>
            <a:endParaRPr lang="en-US" sz="1800">
              <a:ea typeface="Calibri"/>
              <a:cs typeface="Calibri"/>
            </a:endParaRPr>
          </a:p>
          <a:p>
            <a:pPr marL="0" indent="0">
              <a:buNone/>
            </a:pPr>
            <a:r>
              <a:rPr sz="1800" dirty="0"/>
              <a:t>- “Consider various factors…” </a:t>
            </a:r>
            <a:endParaRPr lang="en-US" sz="1800">
              <a:ea typeface="Calibri"/>
              <a:cs typeface="Calibri"/>
            </a:endParaRPr>
          </a:p>
          <a:p>
            <a:pPr marL="0" indent="0">
              <a:buNone/>
            </a:pPr>
            <a:r>
              <a:rPr sz="1800" dirty="0"/>
              <a:t>- “This is an important topic…” </a:t>
            </a:r>
            <a:endParaRPr lang="en-US" sz="1800">
              <a:ea typeface="Calibri"/>
              <a:cs typeface="Calibri"/>
            </a:endParaRPr>
          </a:p>
          <a:p>
            <a:pPr marL="0" lvl="0" indent="0">
              <a:buNone/>
            </a:pPr>
            <a:r>
              <a:rPr sz="1800" dirty="0"/>
              <a:t>- “Results may vary…”</a:t>
            </a:r>
            <a:endParaRPr sz="1800">
              <a:ea typeface="Calibri"/>
              <a:cs typeface="Calibri"/>
            </a:endParaRPr>
          </a:p>
        </p:txBody>
      </p:sp>
      <p:sp>
        <p:nvSpPr>
          <p:cNvPr id="6" name="Content Placeholder 3">
            <a:extLst>
              <a:ext uri="{FF2B5EF4-FFF2-40B4-BE49-F238E27FC236}">
                <a16:creationId xmlns:a16="http://schemas.microsoft.com/office/drawing/2014/main" id="{A74F1397-87AC-3278-BB31-B7F721F36265}"/>
              </a:ext>
            </a:extLst>
          </p:cNvPr>
          <p:cNvSpPr>
            <a:spLocks noGrp="1"/>
          </p:cNvSpPr>
          <p:nvPr/>
        </p:nvSpPr>
        <p:spPr>
          <a:xfrm>
            <a:off x="4657569" y="3589208"/>
            <a:ext cx="4038600" cy="1539440"/>
          </a:xfrm>
          <a:prstGeom prst="rect">
            <a:avLst/>
          </a:prstGeom>
        </p:spPr>
        <p:txBody>
          <a:bodyPr vert="horz" lIns="91440" tIns="45720" rIns="91440" bIns="45720" rtlCol="0" anchor="t">
            <a:normAutofit/>
          </a:bodyPr>
          <a:lstStyle>
            <a:lvl1pPr marL="342900" indent="-342900" algn="l" defTabSz="342900" rtl="0" eaLnBrk="1" latinLnBrk="0" hangingPunct="1">
              <a:spcBef>
                <a:spcPct val="20000"/>
              </a:spcBef>
              <a:buFont typeface="Arial"/>
              <a:buChar char="•"/>
              <a:defRPr sz="21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18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5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35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35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35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35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35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350" kern="1200">
                <a:solidFill>
                  <a:schemeClr val="tx1"/>
                </a:solidFill>
                <a:latin typeface="+mn-lt"/>
                <a:ea typeface="+mn-ea"/>
                <a:cs typeface="+mn-cs"/>
              </a:defRPr>
            </a:lvl9pPr>
          </a:lstStyle>
          <a:p>
            <a:pPr marL="0" indent="0">
              <a:buNone/>
            </a:pPr>
            <a:r>
              <a:rPr sz="1800" b="1" dirty="0"/>
              <a:t>❌ Incomplete</a:t>
            </a:r>
            <a:r>
              <a:rPr sz="1800" dirty="0"/>
              <a:t> </a:t>
            </a:r>
            <a:endParaRPr lang="en-US" sz="1800">
              <a:ea typeface="Calibri"/>
              <a:cs typeface="Calibri"/>
            </a:endParaRPr>
          </a:p>
          <a:p>
            <a:pPr marL="0" indent="0">
              <a:buNone/>
            </a:pPr>
            <a:r>
              <a:rPr sz="1800" dirty="0"/>
              <a:t>- Missing key sections </a:t>
            </a:r>
            <a:endParaRPr lang="en-US" sz="1800">
              <a:ea typeface="Calibri"/>
              <a:cs typeface="Calibri"/>
            </a:endParaRPr>
          </a:p>
          <a:p>
            <a:pPr marL="0" indent="0">
              <a:buNone/>
            </a:pPr>
            <a:r>
              <a:rPr sz="1800" dirty="0"/>
              <a:t>- No specific examples </a:t>
            </a:r>
            <a:endParaRPr lang="en-US" sz="1800">
              <a:ea typeface="Calibri"/>
              <a:cs typeface="Calibri"/>
            </a:endParaRPr>
          </a:p>
          <a:p>
            <a:pPr marL="0" lvl="0" indent="0">
              <a:buNone/>
            </a:pPr>
            <a:r>
              <a:rPr sz="1800" dirty="0"/>
              <a:t>- Unclear methodology</a:t>
            </a:r>
            <a:endParaRPr sz="1800">
              <a:ea typeface="Calibri"/>
              <a:cs typeface="Calibri"/>
            </a:endParaRPr>
          </a:p>
        </p:txBody>
      </p:sp>
      <p:sp>
        <p:nvSpPr>
          <p:cNvPr id="7" name="TextBox 6">
            <a:extLst>
              <a:ext uri="{FF2B5EF4-FFF2-40B4-BE49-F238E27FC236}">
                <a16:creationId xmlns:a16="http://schemas.microsoft.com/office/drawing/2014/main" id="{14A2DC8A-2EEC-C4C1-D6AE-E3D40AA6BD59}"/>
              </a:ext>
            </a:extLst>
          </p:cNvPr>
          <p:cNvSpPr txBox="1"/>
          <p:nvPr/>
        </p:nvSpPr>
        <p:spPr>
          <a:xfrm>
            <a:off x="352269" y="3214454"/>
            <a:ext cx="7952282"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t>Bad AI Outputs Look Like This:</a:t>
            </a:r>
            <a:r>
              <a:rPr lang="en-US" sz="2400" b="1" dirty="0">
                <a:ea typeface="Calibri"/>
                <a:cs typeface="Calibri"/>
              </a:rPr>
              <a:t>​</a:t>
            </a:r>
          </a:p>
        </p:txBody>
      </p:sp>
      <p:sp>
        <p:nvSpPr>
          <p:cNvPr id="8" name="TextBox 7">
            <a:extLst>
              <a:ext uri="{FF2B5EF4-FFF2-40B4-BE49-F238E27FC236}">
                <a16:creationId xmlns:a16="http://schemas.microsoft.com/office/drawing/2014/main" id="{622E73EF-3ACA-92F8-6463-EBCB31E04732}"/>
              </a:ext>
            </a:extLst>
          </p:cNvPr>
          <p:cNvSpPr txBox="1"/>
          <p:nvPr/>
        </p:nvSpPr>
        <p:spPr>
          <a:xfrm>
            <a:off x="352268" y="1153306"/>
            <a:ext cx="7952282"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t>Good AI Outputs Look Like This:</a:t>
            </a:r>
            <a:r>
              <a:rPr lang="en-US" sz="2400" b="1" dirty="0">
                <a:ea typeface="Calibri"/>
                <a:cs typeface="Calibri"/>
              </a:rPr>
              <a: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0060" y="244026"/>
            <a:ext cx="3276451" cy="1467631"/>
          </a:xfrm>
        </p:spPr>
        <p:txBody>
          <a:bodyPr vert="horz" lIns="91440" tIns="45720" rIns="91440" bIns="45720" rtlCol="0" anchor="b">
            <a:normAutofit/>
          </a:bodyPr>
          <a:lstStyle/>
          <a:p>
            <a:pPr marL="0" lvl="0" indent="0" algn="l" defTabSz="914400">
              <a:lnSpc>
                <a:spcPct val="90000"/>
              </a:lnSpc>
            </a:pPr>
            <a:r>
              <a:rPr lang="en-US" sz="4100"/>
              <a:t>Welcome!</a:t>
            </a:r>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060" y="1940245"/>
            <a:ext cx="2606040" cy="13716"/>
          </a:xfrm>
          <a:custGeom>
            <a:avLst/>
            <a:gdLst>
              <a:gd name="connsiteX0" fmla="*/ 0 w 2606040"/>
              <a:gd name="connsiteY0" fmla="*/ 0 h 13716"/>
              <a:gd name="connsiteX1" fmla="*/ 625450 w 2606040"/>
              <a:gd name="connsiteY1" fmla="*/ 0 h 13716"/>
              <a:gd name="connsiteX2" fmla="*/ 1224839 w 2606040"/>
              <a:gd name="connsiteY2" fmla="*/ 0 h 13716"/>
              <a:gd name="connsiteX3" fmla="*/ 1824228 w 2606040"/>
              <a:gd name="connsiteY3" fmla="*/ 0 h 13716"/>
              <a:gd name="connsiteX4" fmla="*/ 2606040 w 2606040"/>
              <a:gd name="connsiteY4" fmla="*/ 0 h 13716"/>
              <a:gd name="connsiteX5" fmla="*/ 2606040 w 2606040"/>
              <a:gd name="connsiteY5" fmla="*/ 13716 h 13716"/>
              <a:gd name="connsiteX6" fmla="*/ 1902409 w 2606040"/>
              <a:gd name="connsiteY6" fmla="*/ 13716 h 13716"/>
              <a:gd name="connsiteX7" fmla="*/ 1276960 w 2606040"/>
              <a:gd name="connsiteY7" fmla="*/ 13716 h 13716"/>
              <a:gd name="connsiteX8" fmla="*/ 677570 w 2606040"/>
              <a:gd name="connsiteY8" fmla="*/ 13716 h 13716"/>
              <a:gd name="connsiteX9" fmla="*/ 0 w 2606040"/>
              <a:gd name="connsiteY9" fmla="*/ 13716 h 13716"/>
              <a:gd name="connsiteX10" fmla="*/ 0 w 2606040"/>
              <a:gd name="connsiteY10"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06040" h="13716" fill="none" extrusionOk="0">
                <a:moveTo>
                  <a:pt x="0" y="0"/>
                </a:moveTo>
                <a:cubicBezTo>
                  <a:pt x="266776" y="-600"/>
                  <a:pt x="322756" y="3201"/>
                  <a:pt x="625450" y="0"/>
                </a:cubicBezTo>
                <a:cubicBezTo>
                  <a:pt x="928144" y="-3201"/>
                  <a:pt x="968141" y="9269"/>
                  <a:pt x="1224839" y="0"/>
                </a:cubicBezTo>
                <a:cubicBezTo>
                  <a:pt x="1481537" y="-9269"/>
                  <a:pt x="1569059" y="21947"/>
                  <a:pt x="1824228" y="0"/>
                </a:cubicBezTo>
                <a:cubicBezTo>
                  <a:pt x="2079397" y="-21947"/>
                  <a:pt x="2326053" y="-10194"/>
                  <a:pt x="2606040" y="0"/>
                </a:cubicBezTo>
                <a:cubicBezTo>
                  <a:pt x="2605690" y="5728"/>
                  <a:pt x="2605650" y="7624"/>
                  <a:pt x="2606040" y="13716"/>
                </a:cubicBezTo>
                <a:cubicBezTo>
                  <a:pt x="2256758" y="26838"/>
                  <a:pt x="2173673" y="-17450"/>
                  <a:pt x="1902409" y="13716"/>
                </a:cubicBezTo>
                <a:cubicBezTo>
                  <a:pt x="1631145" y="44882"/>
                  <a:pt x="1461378" y="894"/>
                  <a:pt x="1276960" y="13716"/>
                </a:cubicBezTo>
                <a:cubicBezTo>
                  <a:pt x="1092542" y="26538"/>
                  <a:pt x="890442" y="8641"/>
                  <a:pt x="677570" y="13716"/>
                </a:cubicBezTo>
                <a:cubicBezTo>
                  <a:pt x="464698" y="18792"/>
                  <a:pt x="187648" y="31265"/>
                  <a:pt x="0" y="13716"/>
                </a:cubicBezTo>
                <a:cubicBezTo>
                  <a:pt x="-302" y="10335"/>
                  <a:pt x="417" y="4724"/>
                  <a:pt x="0" y="0"/>
                </a:cubicBezTo>
                <a:close/>
              </a:path>
              <a:path w="2606040" h="13716" stroke="0" extrusionOk="0">
                <a:moveTo>
                  <a:pt x="0" y="0"/>
                </a:moveTo>
                <a:cubicBezTo>
                  <a:pt x="197231" y="3803"/>
                  <a:pt x="358914" y="-9291"/>
                  <a:pt x="599389" y="0"/>
                </a:cubicBezTo>
                <a:cubicBezTo>
                  <a:pt x="839864" y="9291"/>
                  <a:pt x="979371" y="8509"/>
                  <a:pt x="1303020" y="0"/>
                </a:cubicBezTo>
                <a:cubicBezTo>
                  <a:pt x="1626669" y="-8509"/>
                  <a:pt x="1726300" y="7440"/>
                  <a:pt x="1876349" y="0"/>
                </a:cubicBezTo>
                <a:cubicBezTo>
                  <a:pt x="2026398" y="-7440"/>
                  <a:pt x="2430712" y="17957"/>
                  <a:pt x="2606040" y="0"/>
                </a:cubicBezTo>
                <a:cubicBezTo>
                  <a:pt x="2606569" y="5071"/>
                  <a:pt x="2606315" y="7437"/>
                  <a:pt x="2606040" y="13716"/>
                </a:cubicBezTo>
                <a:cubicBezTo>
                  <a:pt x="2393024" y="-2332"/>
                  <a:pt x="2191161" y="34687"/>
                  <a:pt x="1980590" y="13716"/>
                </a:cubicBezTo>
                <a:cubicBezTo>
                  <a:pt x="1770019" y="-7255"/>
                  <a:pt x="1476440" y="31542"/>
                  <a:pt x="1276960" y="13716"/>
                </a:cubicBezTo>
                <a:cubicBezTo>
                  <a:pt x="1077480" y="-4110"/>
                  <a:pt x="880988" y="37553"/>
                  <a:pt x="651510" y="13716"/>
                </a:cubicBezTo>
                <a:cubicBezTo>
                  <a:pt x="422032" y="-10121"/>
                  <a:pt x="130744" y="-6519"/>
                  <a:pt x="0" y="13716"/>
                </a:cubicBezTo>
                <a:cubicBezTo>
                  <a:pt x="198" y="8947"/>
                  <a:pt x="304" y="520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sz="half" idx="1"/>
          </p:nvPr>
        </p:nvSpPr>
        <p:spPr>
          <a:xfrm>
            <a:off x="480060" y="2154674"/>
            <a:ext cx="3182691" cy="2490501"/>
          </a:xfrm>
        </p:spPr>
        <p:txBody>
          <a:bodyPr vert="horz" lIns="91440" tIns="45720" rIns="91440" bIns="45720" rtlCol="0">
            <a:normAutofit/>
          </a:bodyPr>
          <a:lstStyle/>
          <a:p>
            <a:pPr marL="0" lvl="0" indent="-228600" defTabSz="914400">
              <a:lnSpc>
                <a:spcPct val="90000"/>
              </a:lnSpc>
              <a:spcBef>
                <a:spcPts val="3000"/>
              </a:spcBef>
              <a:buFont typeface="Arial" panose="020B0604020202020204" pitchFamily="34" charset="0"/>
              <a:buChar char="•"/>
            </a:pPr>
            <a:r>
              <a:rPr lang="en-US" sz="1700" b="1"/>
              <a:t>Today’s Journey</a:t>
            </a:r>
          </a:p>
          <a:p>
            <a:pPr lvl="0" indent="-228600" defTabSz="914400">
              <a:lnSpc>
                <a:spcPct val="90000"/>
              </a:lnSpc>
              <a:buFont typeface="Arial" panose="020B0604020202020204" pitchFamily="34" charset="0"/>
              <a:buChar char="•"/>
            </a:pPr>
            <a:r>
              <a:rPr lang="en-US" sz="1700"/>
              <a:t>Understanding your AI assistant</a:t>
            </a:r>
          </a:p>
          <a:p>
            <a:pPr lvl="0" indent="-228600" defTabSz="914400">
              <a:lnSpc>
                <a:spcPct val="90000"/>
              </a:lnSpc>
              <a:buFont typeface="Arial" panose="020B0604020202020204" pitchFamily="34" charset="0"/>
              <a:buChar char="•"/>
            </a:pPr>
            <a:r>
              <a:rPr lang="en-US" sz="1700"/>
              <a:t>Why structure beats magic</a:t>
            </a:r>
          </a:p>
          <a:p>
            <a:pPr lvl="0" indent="-228600" defTabSz="914400">
              <a:lnSpc>
                <a:spcPct val="90000"/>
              </a:lnSpc>
              <a:buFont typeface="Arial" panose="020B0604020202020204" pitchFamily="34" charset="0"/>
              <a:buChar char="•"/>
            </a:pPr>
            <a:r>
              <a:rPr lang="en-US" sz="1700"/>
              <a:t>A proven 10-step research workflow</a:t>
            </a:r>
          </a:p>
          <a:p>
            <a:pPr lvl="0" indent="-228600" defTabSz="914400">
              <a:lnSpc>
                <a:spcPct val="90000"/>
              </a:lnSpc>
              <a:buFont typeface="Arial" panose="020B0604020202020204" pitchFamily="34" charset="0"/>
              <a:buChar char="•"/>
            </a:pPr>
            <a:r>
              <a:rPr lang="en-US" sz="1700"/>
              <a:t>Live demonstration</a:t>
            </a:r>
          </a:p>
          <a:p>
            <a:pPr lvl="0" indent="-228600" defTabSz="914400">
              <a:lnSpc>
                <a:spcPct val="90000"/>
              </a:lnSpc>
              <a:buFont typeface="Arial" panose="020B0604020202020204" pitchFamily="34" charset="0"/>
              <a:buChar char="•"/>
            </a:pPr>
            <a:r>
              <a:rPr lang="en-US" sz="1700" b="1"/>
              <a:t>Your roadmap to AI-powered research</a:t>
            </a:r>
          </a:p>
        </p:txBody>
      </p:sp>
      <p:pic>
        <p:nvPicPr>
          <p:cNvPr id="4" name="Picture 1" descr="./images/ai-research-assistant.png"/>
          <p:cNvPicPr>
            <a:picLocks noGrp="1" noChangeAspect="1"/>
          </p:cNvPicPr>
          <p:nvPr/>
        </p:nvPicPr>
        <p:blipFill>
          <a:blip r:embed="rId3"/>
          <a:srcRect l="21683" r="11364"/>
          <a:stretch>
            <a:fillRect/>
          </a:stretch>
        </p:blipFill>
        <p:spPr bwMode="auto">
          <a:xfrm>
            <a:off x="3983776" y="10"/>
            <a:ext cx="5159081" cy="51434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51435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865179"/>
            <a:ext cx="2400300" cy="3345872"/>
          </a:xfrm>
        </p:spPr>
        <p:txBody>
          <a:bodyPr>
            <a:normAutofit/>
          </a:bodyPr>
          <a:lstStyle/>
          <a:p>
            <a:pPr marL="0" lvl="0" indent="0">
              <a:buNone/>
            </a:pPr>
            <a:r>
              <a:rPr lang="en-US">
                <a:solidFill>
                  <a:srgbClr val="FFFFFF"/>
                </a:solidFill>
              </a:rPr>
              <a:t>The 10-Step Research Workflow 🔬</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1841609"/>
            <a:ext cx="3062575" cy="3062575"/>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335481" y="443508"/>
            <a:ext cx="5179868" cy="4189214"/>
          </a:xfrm>
        </p:spPr>
        <p:txBody>
          <a:bodyPr vert="horz" lIns="91440" tIns="45720" rIns="91440" bIns="45720" rtlCol="0" anchor="ctr">
            <a:normAutofit/>
          </a:bodyPr>
          <a:lstStyle/>
          <a:p>
            <a:pPr marL="0" indent="0">
              <a:buNone/>
            </a:pPr>
            <a:r>
              <a:rPr b="1" dirty="0"/>
              <a:t>Discovery Phase (Steps 1-5)</a:t>
            </a:r>
            <a:r>
              <a:rPr dirty="0"/>
              <a:t> </a:t>
            </a:r>
            <a:r>
              <a:rPr lang="en-US" dirty="0"/>
              <a:t> </a:t>
            </a:r>
            <a:endParaRPr lang="en-US" i="1" dirty="0">
              <a:ea typeface="Calibri"/>
              <a:cs typeface="Calibri"/>
            </a:endParaRPr>
          </a:p>
          <a:p>
            <a:pPr marL="0" indent="0">
              <a:buNone/>
            </a:pPr>
            <a:endParaRPr lang="en-US" dirty="0"/>
          </a:p>
          <a:p>
            <a:pPr marL="0" indent="0">
              <a:buNone/>
            </a:pPr>
            <a:r>
              <a:rPr dirty="0"/>
              <a:t>1. </a:t>
            </a:r>
            <a:r>
              <a:rPr b="1" dirty="0"/>
              <a:t>Idea Generation</a:t>
            </a:r>
            <a:r>
              <a:rPr dirty="0"/>
              <a:t> - Brainstorm hypotheses</a:t>
            </a:r>
            <a:endParaRPr lang="en-US" dirty="0">
              <a:ea typeface="Calibri"/>
              <a:cs typeface="Calibri"/>
            </a:endParaRPr>
          </a:p>
          <a:p>
            <a:pPr marL="0" indent="0">
              <a:buNone/>
            </a:pPr>
            <a:r>
              <a:rPr dirty="0"/>
              <a:t>2. </a:t>
            </a:r>
            <a:r>
              <a:rPr b="1" dirty="0"/>
              <a:t>Parallel Exploration</a:t>
            </a:r>
            <a:r>
              <a:rPr dirty="0"/>
              <a:t> - Diversify ideas </a:t>
            </a:r>
            <a:endParaRPr lang="en-US" dirty="0">
              <a:ea typeface="Calibri"/>
              <a:cs typeface="Calibri"/>
            </a:endParaRPr>
          </a:p>
          <a:p>
            <a:pPr marL="0" indent="0">
              <a:buNone/>
            </a:pPr>
            <a:r>
              <a:rPr dirty="0"/>
              <a:t>3. </a:t>
            </a:r>
            <a:r>
              <a:rPr b="1" dirty="0"/>
              <a:t>Preliminary Testing</a:t>
            </a:r>
            <a:r>
              <a:rPr dirty="0"/>
              <a:t> - Feasibility checks </a:t>
            </a:r>
            <a:r>
              <a:rPr lang="en-US" i="1" dirty="0"/>
              <a:t> </a:t>
            </a:r>
            <a:endParaRPr lang="en-US" dirty="0">
              <a:ea typeface="Calibri"/>
              <a:cs typeface="Calibri"/>
            </a:endParaRPr>
          </a:p>
          <a:p>
            <a:pPr marL="0" indent="0">
              <a:buNone/>
            </a:pPr>
            <a:r>
              <a:rPr dirty="0"/>
              <a:t>4. </a:t>
            </a:r>
            <a:r>
              <a:rPr lang="en-US" b="1" dirty="0" err="1"/>
              <a:t>Optimisation</a:t>
            </a:r>
            <a:r>
              <a:rPr dirty="0"/>
              <a:t> - Find best parameters </a:t>
            </a:r>
            <a:r>
              <a:rPr lang="en-US" i="1" dirty="0"/>
              <a:t> </a:t>
            </a:r>
            <a:endParaRPr lang="en-US" dirty="0">
              <a:ea typeface="Calibri"/>
              <a:cs typeface="Calibri"/>
            </a:endParaRPr>
          </a:p>
          <a:p>
            <a:pPr marL="0" lvl="0" indent="0">
              <a:buNone/>
            </a:pPr>
            <a:r>
              <a:rPr dirty="0"/>
              <a:t>5. </a:t>
            </a:r>
            <a:r>
              <a:rPr b="1" dirty="0"/>
              <a:t>Full Execution</a:t>
            </a:r>
            <a:r>
              <a:rPr dirty="0"/>
              <a:t> - Main study design</a:t>
            </a:r>
            <a:endParaRPr i="1" dirty="0">
              <a:ea typeface="Calibri"/>
              <a:cs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51435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865179"/>
            <a:ext cx="2400300" cy="3345872"/>
          </a:xfrm>
        </p:spPr>
        <p:txBody>
          <a:bodyPr>
            <a:normAutofit/>
          </a:bodyPr>
          <a:lstStyle/>
          <a:p>
            <a:pPr marL="0" lvl="0" indent="0">
              <a:buNone/>
            </a:pPr>
            <a:r>
              <a:rPr lang="en-US">
                <a:solidFill>
                  <a:srgbClr val="FFFFFF"/>
                </a:solidFill>
              </a:rPr>
              <a:t>The 10-Step Research Workflow (cont’d) 📝</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1841609"/>
            <a:ext cx="3062575" cy="3062575"/>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335481" y="443508"/>
            <a:ext cx="5179868" cy="4189214"/>
          </a:xfrm>
        </p:spPr>
        <p:txBody>
          <a:bodyPr vert="horz" lIns="91440" tIns="45720" rIns="91440" bIns="45720" rtlCol="0" anchor="ctr">
            <a:normAutofit/>
          </a:bodyPr>
          <a:lstStyle/>
          <a:p>
            <a:pPr marL="0" lvl="0" indent="0">
              <a:lnSpc>
                <a:spcPct val="90000"/>
              </a:lnSpc>
              <a:spcBef>
                <a:spcPts val="0"/>
              </a:spcBef>
              <a:buNone/>
            </a:pPr>
            <a:r>
              <a:rPr lang="en-US" sz="2000" b="1"/>
              <a:t>Communication Phase (Steps 6-10)</a:t>
            </a:r>
            <a:r>
              <a:rPr lang="en-US" sz="2000"/>
              <a:t> </a:t>
            </a:r>
            <a:endParaRPr lang="en-US" sz="2000" i="1">
              <a:ea typeface="Calibri"/>
              <a:cs typeface="Calibri"/>
            </a:endParaRPr>
          </a:p>
          <a:p>
            <a:pPr marL="0" indent="0">
              <a:lnSpc>
                <a:spcPct val="90000"/>
              </a:lnSpc>
              <a:spcBef>
                <a:spcPts val="0"/>
              </a:spcBef>
              <a:buNone/>
            </a:pPr>
            <a:endParaRPr lang="en-US" sz="2000"/>
          </a:p>
          <a:p>
            <a:pPr>
              <a:lnSpc>
                <a:spcPct val="90000"/>
              </a:lnSpc>
              <a:buAutoNum type="arabicPeriod" startAt="6"/>
            </a:pPr>
            <a:r>
              <a:rPr lang="en-US" sz="2000" b="1"/>
              <a:t>Component Analysis</a:t>
            </a:r>
            <a:r>
              <a:rPr lang="en-US" sz="2000"/>
              <a:t> - What matters most?</a:t>
            </a:r>
            <a:endParaRPr lang="en-US" sz="2000" i="1">
              <a:ea typeface="Calibri"/>
              <a:cs typeface="Calibri"/>
            </a:endParaRPr>
          </a:p>
          <a:p>
            <a:pPr marL="342900" lvl="0" indent="-342900">
              <a:lnSpc>
                <a:spcPct val="90000"/>
              </a:lnSpc>
              <a:buAutoNum type="arabicPeriod" startAt="6"/>
            </a:pPr>
            <a:r>
              <a:rPr lang="en-US" sz="2000" b="1"/>
              <a:t>Visualization</a:t>
            </a:r>
            <a:r>
              <a:rPr lang="en-US" sz="2000"/>
              <a:t> - Create figures &amp; charts</a:t>
            </a:r>
            <a:endParaRPr lang="en-US" sz="2000" i="1">
              <a:ea typeface="Calibri"/>
              <a:cs typeface="Calibri"/>
            </a:endParaRPr>
          </a:p>
          <a:p>
            <a:pPr marL="342900" lvl="0" indent="-342900">
              <a:lnSpc>
                <a:spcPct val="90000"/>
              </a:lnSpc>
              <a:buAutoNum type="arabicPeriod" startAt="6"/>
            </a:pPr>
            <a:r>
              <a:rPr lang="en-US" sz="2000" b="1"/>
              <a:t>Writing</a:t>
            </a:r>
            <a:r>
              <a:rPr lang="en-US" sz="2000"/>
              <a:t> - Draft manuscript</a:t>
            </a:r>
            <a:endParaRPr lang="en-US" sz="2000" i="1">
              <a:ea typeface="Calibri"/>
              <a:cs typeface="Calibri"/>
            </a:endParaRPr>
          </a:p>
          <a:p>
            <a:pPr marL="342900" lvl="0" indent="-342900">
              <a:lnSpc>
                <a:spcPct val="90000"/>
              </a:lnSpc>
              <a:buAutoNum type="arabicPeriod" startAt="6"/>
            </a:pPr>
            <a:r>
              <a:rPr lang="en-US" sz="2000" b="1"/>
              <a:t>Review</a:t>
            </a:r>
            <a:r>
              <a:rPr lang="en-US" sz="2000"/>
              <a:t> - Peer review simulation</a:t>
            </a:r>
            <a:endParaRPr lang="en-US" sz="2000" i="1">
              <a:ea typeface="Calibri"/>
              <a:cs typeface="Calibri"/>
            </a:endParaRPr>
          </a:p>
          <a:p>
            <a:pPr marL="342900" lvl="0" indent="-342900">
              <a:lnSpc>
                <a:spcPct val="90000"/>
              </a:lnSpc>
              <a:buAutoNum type="arabicPeriod" startAt="6"/>
            </a:pPr>
            <a:r>
              <a:rPr lang="en-US" sz="2000" b="1"/>
              <a:t>Iteration</a:t>
            </a:r>
            <a:r>
              <a:rPr lang="en-US" sz="2000"/>
              <a:t> - Continuous improvement</a:t>
            </a:r>
            <a:endParaRPr lang="en-US" sz="2000" i="1">
              <a:ea typeface="Calibri"/>
              <a:cs typeface="Calibri"/>
            </a:endParaRPr>
          </a:p>
          <a:p>
            <a:pPr marL="0" indent="0">
              <a:lnSpc>
                <a:spcPct val="90000"/>
              </a:lnSpc>
              <a:buNone/>
            </a:pPr>
            <a:endParaRPr lang="en-US" sz="2000" b="1"/>
          </a:p>
          <a:p>
            <a:pPr marL="0" lvl="0" indent="0">
              <a:lnSpc>
                <a:spcPct val="90000"/>
              </a:lnSpc>
              <a:buNone/>
            </a:pPr>
            <a:endParaRPr lang="en-US" sz="2000"/>
          </a:p>
          <a:p>
            <a:pPr marL="0" lvl="0" indent="0">
              <a:lnSpc>
                <a:spcPct val="90000"/>
              </a:lnSpc>
              <a:buNone/>
            </a:pPr>
            <a:r>
              <a:rPr lang="en-US" sz="2000"/>
              <a:t>This mirrors the </a:t>
            </a:r>
            <a:r>
              <a:rPr lang="en-US" sz="2000" b="1"/>
              <a:t>actual scientific method</a:t>
            </a:r>
            <a:r>
              <a:rPr lang="en-US" sz="2000"/>
              <a:t> - we’re just using AI as our assistant!</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Step 1: Idea Generation 🌱</a:t>
            </a:r>
          </a:p>
        </p:txBody>
      </p:sp>
      <p:sp>
        <p:nvSpPr>
          <p:cNvPr id="3" name="Content Placeholder 2"/>
          <p:cNvSpPr>
            <a:spLocks noGrp="1"/>
          </p:cNvSpPr>
          <p:nvPr>
            <p:ph idx="1"/>
          </p:nvPr>
        </p:nvSpPr>
        <p:spPr/>
        <p:txBody>
          <a:bodyPr vert="horz" lIns="91440" tIns="45720" rIns="91440" bIns="45720" rtlCol="0" anchor="t">
            <a:normAutofit fontScale="55000" lnSpcReduction="20000"/>
          </a:bodyPr>
          <a:lstStyle/>
          <a:p>
            <a:pPr marL="0" lvl="0" indent="0">
              <a:spcBef>
                <a:spcPts val="3000"/>
              </a:spcBef>
              <a:buNone/>
            </a:pPr>
            <a:r>
              <a:rPr b="1" dirty="0"/>
              <a:t>The Power of Structured Brainstorming</a:t>
            </a:r>
          </a:p>
          <a:p>
            <a:pPr marL="0" indent="0">
              <a:buNone/>
            </a:pPr>
            <a:r>
              <a:rPr b="1" dirty="0"/>
              <a:t>Prompt Template:</a:t>
            </a:r>
            <a:r>
              <a:rPr lang="en-US" b="1" dirty="0"/>
              <a:t> </a:t>
            </a:r>
            <a:endParaRPr b="1" dirty="0"/>
          </a:p>
          <a:p>
            <a:pPr lvl="0" indent="0">
              <a:buNone/>
            </a:pPr>
            <a:r>
              <a:rPr dirty="0">
                <a:latin typeface="Courier"/>
              </a:rPr>
              <a:t>You are an AI research scientist specializing in Food Science.
Given the following research area, generate 5 distinct and 
innovative scientific hypotheses suitable for a Masters-level 
research paper.
For each hypothesis, include:
- A clear Title
- 3-5 Keywords
- A short Abstract (under 200 words)
- An explanation of its Novelty and Significance
Research Area: [YOUR TOPIC HERE]</a:t>
            </a:r>
          </a:p>
          <a:p>
            <a:pPr marL="1270000" lvl="0" indent="0">
              <a:buNone/>
            </a:pPr>
            <a:r>
              <a:rPr sz="2000" b="1" dirty="0"/>
              <a:t>Pro tip:</a:t>
            </a:r>
            <a:r>
              <a:rPr sz="2000" dirty="0"/>
              <a:t> Replace “Food Science” with your specific field for better results!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Step 2-3: Exploration &amp; Feasibility 🔍</a:t>
            </a:r>
          </a:p>
        </p:txBody>
      </p:sp>
      <p:sp>
        <p:nvSpPr>
          <p:cNvPr id="3" name="Content Placeholder 2"/>
          <p:cNvSpPr>
            <a:spLocks noGrp="1"/>
          </p:cNvSpPr>
          <p:nvPr>
            <p:ph sz="half" idx="1"/>
          </p:nvPr>
        </p:nvSpPr>
        <p:spPr/>
        <p:txBody>
          <a:bodyPr/>
          <a:lstStyle/>
          <a:p>
            <a:pPr marL="0" lvl="0" indent="0">
              <a:spcBef>
                <a:spcPts val="3000"/>
              </a:spcBef>
              <a:buNone/>
            </a:pPr>
            <a:r>
              <a:rPr b="1"/>
              <a:t>Step 2: Parallel Exploration </a:t>
            </a:r>
            <a:r>
              <a:rPr b="1" i="1"/>
              <a:t>(12 min)</a:t>
            </a:r>
          </a:p>
          <a:p>
            <a:pPr lvl="0"/>
            <a:r>
              <a:t>Open multiple chat sessions</a:t>
            </a:r>
          </a:p>
          <a:p>
            <a:pPr lvl="0"/>
            <a:r>
              <a:t>Generate non-overlapping ideas</a:t>
            </a:r>
          </a:p>
          <a:p>
            <a:pPr lvl="0"/>
            <a:r>
              <a:t>Score and rank all options</a:t>
            </a:r>
          </a:p>
          <a:p>
            <a:pPr lvl="0"/>
            <a:r>
              <a:rPr b="1"/>
              <a:t>Output:</a:t>
            </a:r>
            <a:r>
              <a:t> 10-15 diverse hypotheses</a:t>
            </a:r>
          </a:p>
        </p:txBody>
      </p:sp>
      <p:sp>
        <p:nvSpPr>
          <p:cNvPr id="4" name="Content Placeholder 3"/>
          <p:cNvSpPr>
            <a:spLocks noGrp="1"/>
          </p:cNvSpPr>
          <p:nvPr>
            <p:ph sz="half" idx="2"/>
          </p:nvPr>
        </p:nvSpPr>
        <p:spPr/>
        <p:txBody>
          <a:bodyPr/>
          <a:lstStyle/>
          <a:p>
            <a:pPr marL="0" lvl="0" indent="0">
              <a:spcBef>
                <a:spcPts val="3000"/>
              </a:spcBef>
              <a:buNone/>
            </a:pPr>
            <a:r>
              <a:rPr b="1"/>
              <a:t>Step 3: Preliminary Testing </a:t>
            </a:r>
            <a:r>
              <a:rPr b="1" i="1"/>
              <a:t>(10 min)</a:t>
            </a:r>
          </a:p>
          <a:p>
            <a:pPr lvl="0"/>
            <a:r>
              <a:t>Select top hypothesis</a:t>
            </a:r>
          </a:p>
          <a:p>
            <a:pPr lvl="0"/>
            <a:r>
              <a:t>Design minimal experiment</a:t>
            </a:r>
          </a:p>
          <a:p>
            <a:pPr lvl="0"/>
            <a:r>
              <a:t>Generate expected data</a:t>
            </a:r>
          </a:p>
          <a:p>
            <a:pPr lvl="0"/>
            <a:r>
              <a:rPr b="1"/>
              <a:t>Output:</a:t>
            </a:r>
            <a:r>
              <a:t> Feasibility confirmed</a:t>
            </a:r>
          </a:p>
        </p:txBody>
      </p:sp>
      <p:sp>
        <p:nvSpPr>
          <p:cNvPr id="5" name="TextBox 4">
            <a:extLst>
              <a:ext uri="{FF2B5EF4-FFF2-40B4-BE49-F238E27FC236}">
                <a16:creationId xmlns:a16="http://schemas.microsoft.com/office/drawing/2014/main" id="{A36D5264-A8F1-F3FF-80CF-702511EA3593}"/>
              </a:ext>
            </a:extLst>
          </p:cNvPr>
          <p:cNvSpPr txBox="1"/>
          <p:nvPr/>
        </p:nvSpPr>
        <p:spPr>
          <a:xfrm>
            <a:off x="736393" y="4179445"/>
            <a:ext cx="8308297"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dirty="0">
                <a:cs typeface="Segoe UI"/>
              </a:rPr>
              <a:t>Key insight:</a:t>
            </a:r>
            <a:r>
              <a:rPr lang="en-US" sz="2400" dirty="0">
                <a:cs typeface="Segoe UI"/>
              </a:rPr>
              <a:t> Step 2 prevents tunnel vision - you see ALL possibilities before committing!</a:t>
            </a:r>
            <a:r>
              <a:rPr lang="en-US" sz="2400" dirty="0">
                <a:ea typeface="Calibri"/>
                <a:cs typeface="Calibri"/>
              </a:rPr>
              <a:t>​</a:t>
            </a:r>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Steps 4-6: The Research Core 🔬</a:t>
            </a:r>
          </a:p>
        </p:txBody>
      </p:sp>
      <p:sp>
        <p:nvSpPr>
          <p:cNvPr id="3" name="Content Placeholder 2"/>
          <p:cNvSpPr>
            <a:spLocks noGrp="1"/>
          </p:cNvSpPr>
          <p:nvPr>
            <p:ph idx="1"/>
          </p:nvPr>
        </p:nvSpPr>
        <p:spPr/>
        <p:txBody>
          <a:bodyPr/>
          <a:lstStyle/>
          <a:p>
            <a:pPr marL="0" lvl="0" indent="0">
              <a:spcBef>
                <a:spcPts val="3000"/>
              </a:spcBef>
              <a:buNone/>
            </a:pPr>
            <a:r>
              <a:rPr b="1"/>
              <a:t>Building Your Study</a:t>
            </a:r>
          </a:p>
          <a:p>
            <a:pPr marL="0" lvl="0" indent="0">
              <a:buNone/>
            </a:pPr>
            <a:r>
              <a:rPr b="1"/>
              <a:t>Step 4: Optimization</a:t>
            </a:r>
            <a:r>
              <a:t> </a:t>
            </a:r>
            <a:r>
              <a:rPr i="1"/>
              <a:t>(15 min)</a:t>
            </a:r>
            <a:r>
              <a:t> - Test variable combinations - Define success criteria - Find the “sweet spot”</a:t>
            </a:r>
          </a:p>
          <a:p>
            <a:pPr marL="0" lvl="0" indent="0">
              <a:buNone/>
            </a:pPr>
            <a:r>
              <a:rPr b="1"/>
              <a:t>Step 5: Full Execution</a:t>
            </a:r>
            <a:r>
              <a:t> </a:t>
            </a:r>
            <a:r>
              <a:rPr i="1"/>
              <a:t>(15 min)</a:t>
            </a:r>
            <a:r>
              <a:t> - Detailed methodology - Comprehensive data tables - Statistical measures</a:t>
            </a:r>
          </a:p>
          <a:p>
            <a:pPr marL="0" lvl="0" indent="0">
              <a:buNone/>
            </a:pPr>
            <a:r>
              <a:rPr b="1"/>
              <a:t>Step 6: Component Analysis</a:t>
            </a:r>
            <a:r>
              <a:t> </a:t>
            </a:r>
            <a:r>
              <a:rPr i="1"/>
              <a:t>(8 min)</a:t>
            </a:r>
            <a:r>
              <a:t> - What ingredients matter? - Ablation studies - Understanding mechanisms</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Steps 7-10: Communication &amp; Refinement 📊</a:t>
            </a:r>
          </a:p>
        </p:txBody>
      </p:sp>
      <p:sp>
        <p:nvSpPr>
          <p:cNvPr id="3" name="Content Placeholder 2"/>
          <p:cNvSpPr>
            <a:spLocks noGrp="1"/>
          </p:cNvSpPr>
          <p:nvPr>
            <p:ph sz="half" idx="1"/>
          </p:nvPr>
        </p:nvSpPr>
        <p:spPr/>
        <p:txBody>
          <a:bodyPr/>
          <a:lstStyle/>
          <a:p>
            <a:pPr marL="0" lvl="0" indent="0">
              <a:buNone/>
            </a:pPr>
            <a:r>
              <a:rPr b="1"/>
              <a:t>Step 7: Visualization</a:t>
            </a:r>
            <a:r>
              <a:t> </a:t>
            </a:r>
            <a:r>
              <a:rPr i="1"/>
              <a:t>(10 min)</a:t>
            </a:r>
            <a:r>
              <a:t> - Generate scientific figures - Write clear captions - Visual storytelling</a:t>
            </a:r>
          </a:p>
          <a:p>
            <a:pPr marL="0" lvl="0" indent="0">
              <a:buNone/>
            </a:pPr>
            <a:r>
              <a:rPr b="1"/>
              <a:t>Step 8: Manuscript Writing</a:t>
            </a:r>
            <a:r>
              <a:t> </a:t>
            </a:r>
            <a:r>
              <a:rPr i="1"/>
              <a:t>(12 min)</a:t>
            </a:r>
            <a:r>
              <a:t> - Complete paper draft - All sections included - Proper citations</a:t>
            </a:r>
          </a:p>
        </p:txBody>
      </p:sp>
      <p:sp>
        <p:nvSpPr>
          <p:cNvPr id="4" name="Content Placeholder 3"/>
          <p:cNvSpPr>
            <a:spLocks noGrp="1"/>
          </p:cNvSpPr>
          <p:nvPr>
            <p:ph sz="half" idx="2"/>
          </p:nvPr>
        </p:nvSpPr>
        <p:spPr/>
        <p:txBody>
          <a:bodyPr/>
          <a:lstStyle/>
          <a:p>
            <a:pPr marL="0" lvl="0" indent="0">
              <a:buNone/>
            </a:pPr>
            <a:r>
              <a:rPr b="1"/>
              <a:t>Step 9: Peer Review</a:t>
            </a:r>
            <a:r>
              <a:t> </a:t>
            </a:r>
            <a:r>
              <a:rPr i="1"/>
              <a:t>(5 min)</a:t>
            </a:r>
            <a:r>
              <a:t> - Critical evaluation - Scoring rubric - Actionable feedback</a:t>
            </a:r>
          </a:p>
          <a:p>
            <a:pPr marL="0" lvl="0" indent="0">
              <a:buNone/>
            </a:pPr>
            <a:r>
              <a:rPr b="1"/>
              <a:t>Step 10: Iteration</a:t>
            </a:r>
            <a:r>
              <a:t> </a:t>
            </a:r>
            <a:r>
              <a:rPr i="1"/>
              <a:t>(5 min)</a:t>
            </a:r>
            <a:r>
              <a:t> - Address weaknesses - Refine sections - Achieve excellence</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13AF6-A727-EE29-2D52-F1FB3BEA380C}"/>
              </a:ext>
            </a:extLst>
          </p:cNvPr>
          <p:cNvSpPr>
            <a:spLocks noGrp="1"/>
          </p:cNvSpPr>
          <p:nvPr>
            <p:ph type="title"/>
          </p:nvPr>
        </p:nvSpPr>
        <p:spPr/>
        <p:txBody>
          <a:bodyPr>
            <a:normAutofit/>
          </a:bodyPr>
          <a:lstStyle/>
          <a:p>
            <a:r>
              <a:rPr lang="en-US" dirty="0">
                <a:ea typeface="Calibri"/>
                <a:cs typeface="Calibri"/>
              </a:rPr>
              <a:t>The Complete Workflow</a:t>
            </a:r>
          </a:p>
          <a:p>
            <a:endParaRPr lang="en-US" sz="1500" b="1" dirty="0">
              <a:ea typeface="Calibri"/>
              <a:cs typeface="Calibri"/>
            </a:endParaRPr>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2372591122"/>
              </p:ext>
            </p:extLst>
          </p:nvPr>
        </p:nvGraphicFramePr>
        <p:xfrm>
          <a:off x="1703257" y="1200150"/>
          <a:ext cx="6172200" cy="3285051"/>
        </p:xfrm>
        <a:graphic>
          <a:graphicData uri="http://schemas.openxmlformats.org/drawingml/2006/table">
            <a:tbl>
              <a:tblPr bandRow="1">
                <a:tableStyleId>{5C22544A-7EE6-4342-B048-85BDC9FD1C3A}</a:tableStyleId>
              </a:tblPr>
              <a:tblGrid>
                <a:gridCol w="2057400">
                  <a:extLst>
                    <a:ext uri="{9D8B030D-6E8A-4147-A177-3AD203B41FA5}">
                      <a16:colId xmlns:a16="http://schemas.microsoft.com/office/drawing/2014/main" val="2312080132"/>
                    </a:ext>
                  </a:extLst>
                </a:gridCol>
                <a:gridCol w="2057400">
                  <a:extLst>
                    <a:ext uri="{9D8B030D-6E8A-4147-A177-3AD203B41FA5}">
                      <a16:colId xmlns:a16="http://schemas.microsoft.com/office/drawing/2014/main" val="3860109982"/>
                    </a:ext>
                  </a:extLst>
                </a:gridCol>
                <a:gridCol w="2057400">
                  <a:extLst>
                    <a:ext uri="{9D8B030D-6E8A-4147-A177-3AD203B41FA5}">
                      <a16:colId xmlns:a16="http://schemas.microsoft.com/office/drawing/2014/main" val="3099152262"/>
                    </a:ext>
                  </a:extLst>
                </a:gridCol>
              </a:tblGrid>
              <a:tr h="0">
                <a:tc>
                  <a:txBody>
                    <a:bodyPr/>
                    <a:lstStyle/>
                    <a:p>
                      <a:pPr algn="l" fontAlgn="base">
                        <a:lnSpc>
                          <a:spcPts val="1650"/>
                        </a:lnSpc>
                        <a:buNone/>
                      </a:pPr>
                      <a:r>
                        <a:rPr lang="en-US" sz="1350" b="1" i="0" dirty="0">
                          <a:solidFill>
                            <a:srgbClr val="FFFFFF"/>
                          </a:solidFill>
                          <a:effectLst/>
                          <a:latin typeface="Calibri"/>
                        </a:rPr>
                        <a:t>Step</a:t>
                      </a:r>
                      <a:endParaRPr lang="en-US" b="1" i="0" dirty="0">
                        <a:solidFill>
                          <a:srgbClr val="FFFFFF"/>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38729" cap="flat" cmpd="sng" algn="ctr">
                      <a:solidFill>
                        <a:srgbClr val="FFFFFF"/>
                      </a:solidFill>
                      <a:prstDash val="solid"/>
                      <a:round/>
                      <a:headEnd type="none" w="med" len="med"/>
                      <a:tailEnd type="none" w="med" len="med"/>
                    </a:lnB>
                    <a:solidFill>
                      <a:srgbClr val="4F81BD"/>
                    </a:solidFill>
                  </a:tcPr>
                </a:tc>
                <a:tc>
                  <a:txBody>
                    <a:bodyPr/>
                    <a:lstStyle/>
                    <a:p>
                      <a:pPr algn="l" fontAlgn="base">
                        <a:lnSpc>
                          <a:spcPts val="1650"/>
                        </a:lnSpc>
                        <a:buNone/>
                      </a:pPr>
                      <a:r>
                        <a:rPr lang="en-US" sz="1350" b="1" i="0" dirty="0">
                          <a:solidFill>
                            <a:srgbClr val="FFFFFF"/>
                          </a:solidFill>
                          <a:effectLst/>
                          <a:latin typeface="Calibri"/>
                        </a:rPr>
                        <a:t>Task</a:t>
                      </a:r>
                      <a:endParaRPr lang="en-US" b="1" i="0" dirty="0">
                        <a:solidFill>
                          <a:srgbClr val="FFFFFF"/>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38729" cap="flat" cmpd="sng" algn="ctr">
                      <a:solidFill>
                        <a:srgbClr val="FFFFFF"/>
                      </a:solidFill>
                      <a:prstDash val="solid"/>
                      <a:round/>
                      <a:headEnd type="none" w="med" len="med"/>
                      <a:tailEnd type="none" w="med" len="med"/>
                    </a:lnB>
                    <a:solidFill>
                      <a:srgbClr val="4F81BD"/>
                    </a:solidFill>
                  </a:tcPr>
                </a:tc>
                <a:tc>
                  <a:txBody>
                    <a:bodyPr/>
                    <a:lstStyle/>
                    <a:p>
                      <a:pPr algn="l" fontAlgn="base">
                        <a:lnSpc>
                          <a:spcPts val="1650"/>
                        </a:lnSpc>
                        <a:buNone/>
                      </a:pPr>
                      <a:r>
                        <a:rPr lang="en-US" sz="1350" b="1" i="0" dirty="0">
                          <a:solidFill>
                            <a:srgbClr val="FFFFFF"/>
                          </a:solidFill>
                          <a:effectLst/>
                          <a:latin typeface="Calibri"/>
                        </a:rPr>
                        <a:t>Output</a:t>
                      </a:r>
                      <a:endParaRPr lang="en-US" b="1" i="0" dirty="0">
                        <a:solidFill>
                          <a:srgbClr val="FFFFFF"/>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38729" cap="flat" cmpd="sng" algn="ctr">
                      <a:solidFill>
                        <a:srgbClr val="FFFFFF"/>
                      </a:solidFill>
                      <a:prstDash val="solid"/>
                      <a:round/>
                      <a:headEnd type="none" w="med" len="med"/>
                      <a:tailEnd type="none" w="med" len="med"/>
                    </a:lnB>
                    <a:solidFill>
                      <a:srgbClr val="4F81BD"/>
                    </a:solidFill>
                  </a:tcPr>
                </a:tc>
                <a:extLst>
                  <a:ext uri="{0D108BD9-81ED-4DB2-BD59-A6C34878D82A}">
                    <a16:rowId xmlns:a16="http://schemas.microsoft.com/office/drawing/2014/main" val="1301525604"/>
                  </a:ext>
                </a:extLst>
              </a:tr>
              <a:tr h="0">
                <a:tc>
                  <a:txBody>
                    <a:bodyPr/>
                    <a:lstStyle/>
                    <a:p>
                      <a:pPr algn="l" fontAlgn="base">
                        <a:lnSpc>
                          <a:spcPts val="1650"/>
                        </a:lnSpc>
                        <a:buNone/>
                      </a:pPr>
                      <a:r>
                        <a:rPr lang="en-US" sz="1350" b="0" i="0" dirty="0">
                          <a:solidFill>
                            <a:srgbClr val="000000"/>
                          </a:solidFill>
                          <a:effectLst/>
                          <a:latin typeface="Calibri"/>
                        </a:rPr>
                        <a:t>1</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38729"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D0D8E8"/>
                    </a:solidFill>
                  </a:tcPr>
                </a:tc>
                <a:tc>
                  <a:txBody>
                    <a:bodyPr/>
                    <a:lstStyle/>
                    <a:p>
                      <a:pPr algn="l" fontAlgn="base">
                        <a:lnSpc>
                          <a:spcPts val="1650"/>
                        </a:lnSpc>
                        <a:buNone/>
                      </a:pPr>
                      <a:r>
                        <a:rPr lang="en-US" sz="1350" b="0" i="0" dirty="0">
                          <a:solidFill>
                            <a:srgbClr val="000000"/>
                          </a:solidFill>
                          <a:effectLst/>
                          <a:latin typeface="Calibri"/>
                        </a:rPr>
                        <a:t>Idea Generation</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38729"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D0D8E8"/>
                    </a:solidFill>
                  </a:tcPr>
                </a:tc>
                <a:tc>
                  <a:txBody>
                    <a:bodyPr/>
                    <a:lstStyle/>
                    <a:p>
                      <a:pPr algn="l" fontAlgn="base">
                        <a:lnSpc>
                          <a:spcPts val="1650"/>
                        </a:lnSpc>
                        <a:buNone/>
                      </a:pPr>
                      <a:r>
                        <a:rPr lang="en-US" sz="1350" b="0" i="0" dirty="0">
                          <a:solidFill>
                            <a:srgbClr val="000000"/>
                          </a:solidFill>
                          <a:effectLst/>
                          <a:latin typeface="Calibri"/>
                        </a:rPr>
                        <a:t>5 hypotheses table</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38729"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D0D8E8"/>
                    </a:solidFill>
                  </a:tcPr>
                </a:tc>
                <a:extLst>
                  <a:ext uri="{0D108BD9-81ED-4DB2-BD59-A6C34878D82A}">
                    <a16:rowId xmlns:a16="http://schemas.microsoft.com/office/drawing/2014/main" val="302555280"/>
                  </a:ext>
                </a:extLst>
              </a:tr>
              <a:tr h="0">
                <a:tc>
                  <a:txBody>
                    <a:bodyPr/>
                    <a:lstStyle/>
                    <a:p>
                      <a:pPr algn="l" fontAlgn="base">
                        <a:lnSpc>
                          <a:spcPts val="1650"/>
                        </a:lnSpc>
                        <a:buNone/>
                      </a:pPr>
                      <a:r>
                        <a:rPr lang="en-US" sz="1350" b="0" i="0" dirty="0">
                          <a:solidFill>
                            <a:srgbClr val="000000"/>
                          </a:solidFill>
                          <a:effectLst/>
                          <a:latin typeface="Calibri"/>
                        </a:rPr>
                        <a:t>2</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E9EDF4"/>
                    </a:solidFill>
                  </a:tcPr>
                </a:tc>
                <a:tc>
                  <a:txBody>
                    <a:bodyPr/>
                    <a:lstStyle/>
                    <a:p>
                      <a:pPr algn="l" fontAlgn="base">
                        <a:lnSpc>
                          <a:spcPts val="1650"/>
                        </a:lnSpc>
                        <a:buNone/>
                      </a:pPr>
                      <a:r>
                        <a:rPr lang="en-US" sz="1350" b="0" i="0" dirty="0">
                          <a:solidFill>
                            <a:srgbClr val="000000"/>
                          </a:solidFill>
                          <a:effectLst/>
                          <a:latin typeface="Calibri"/>
                        </a:rPr>
                        <a:t>Parallel Exploration</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E9EDF4"/>
                    </a:solidFill>
                  </a:tcPr>
                </a:tc>
                <a:tc>
                  <a:txBody>
                    <a:bodyPr/>
                    <a:lstStyle/>
                    <a:p>
                      <a:pPr algn="l" fontAlgn="base">
                        <a:lnSpc>
                          <a:spcPts val="1650"/>
                        </a:lnSpc>
                        <a:buNone/>
                      </a:pPr>
                      <a:r>
                        <a:rPr lang="en-US" sz="1350" b="0" i="0" dirty="0">
                          <a:solidFill>
                            <a:srgbClr val="000000"/>
                          </a:solidFill>
                          <a:effectLst/>
                          <a:latin typeface="Calibri"/>
                        </a:rPr>
                        <a:t>10-15 total ideas</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2939315235"/>
                  </a:ext>
                </a:extLst>
              </a:tr>
              <a:tr h="0">
                <a:tc>
                  <a:txBody>
                    <a:bodyPr/>
                    <a:lstStyle/>
                    <a:p>
                      <a:pPr algn="l" fontAlgn="base">
                        <a:lnSpc>
                          <a:spcPts val="1650"/>
                        </a:lnSpc>
                        <a:buNone/>
                      </a:pPr>
                      <a:r>
                        <a:rPr lang="en-US" sz="1350" b="0" i="0" dirty="0">
                          <a:solidFill>
                            <a:srgbClr val="000000"/>
                          </a:solidFill>
                          <a:effectLst/>
                          <a:latin typeface="Calibri"/>
                        </a:rPr>
                        <a:t>3</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D0D8E8"/>
                    </a:solidFill>
                  </a:tcPr>
                </a:tc>
                <a:tc>
                  <a:txBody>
                    <a:bodyPr/>
                    <a:lstStyle/>
                    <a:p>
                      <a:pPr algn="l" fontAlgn="base">
                        <a:lnSpc>
                          <a:spcPts val="1650"/>
                        </a:lnSpc>
                        <a:buNone/>
                      </a:pPr>
                      <a:r>
                        <a:rPr lang="en-US" sz="1350" b="0" i="0" dirty="0">
                          <a:solidFill>
                            <a:srgbClr val="000000"/>
                          </a:solidFill>
                          <a:effectLst/>
                          <a:latin typeface="Calibri"/>
                        </a:rPr>
                        <a:t>Feasibility Testing</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D0D8E8"/>
                    </a:solidFill>
                  </a:tcPr>
                </a:tc>
                <a:tc>
                  <a:txBody>
                    <a:bodyPr/>
                    <a:lstStyle/>
                    <a:p>
                      <a:pPr algn="l" fontAlgn="base">
                        <a:lnSpc>
                          <a:spcPts val="1650"/>
                        </a:lnSpc>
                        <a:buNone/>
                      </a:pPr>
                      <a:r>
                        <a:rPr lang="en-US" sz="1350" b="0" i="0" dirty="0">
                          <a:solidFill>
                            <a:srgbClr val="000000"/>
                          </a:solidFill>
                          <a:effectLst/>
                          <a:latin typeface="Calibri"/>
                        </a:rPr>
                        <a:t>Experimental plan + data</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D0D8E8"/>
                    </a:solidFill>
                  </a:tcPr>
                </a:tc>
                <a:extLst>
                  <a:ext uri="{0D108BD9-81ED-4DB2-BD59-A6C34878D82A}">
                    <a16:rowId xmlns:a16="http://schemas.microsoft.com/office/drawing/2014/main" val="356029892"/>
                  </a:ext>
                </a:extLst>
              </a:tr>
              <a:tr h="0">
                <a:tc>
                  <a:txBody>
                    <a:bodyPr/>
                    <a:lstStyle/>
                    <a:p>
                      <a:pPr algn="l" fontAlgn="base">
                        <a:lnSpc>
                          <a:spcPts val="1650"/>
                        </a:lnSpc>
                        <a:buNone/>
                      </a:pPr>
                      <a:r>
                        <a:rPr lang="en-US" sz="1350" b="0" i="0" dirty="0">
                          <a:solidFill>
                            <a:srgbClr val="000000"/>
                          </a:solidFill>
                          <a:effectLst/>
                          <a:latin typeface="Calibri"/>
                        </a:rPr>
                        <a:t>4</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E9EDF4"/>
                    </a:solidFill>
                  </a:tcPr>
                </a:tc>
                <a:tc>
                  <a:txBody>
                    <a:bodyPr/>
                    <a:lstStyle/>
                    <a:p>
                      <a:pPr algn="l" fontAlgn="base">
                        <a:lnSpc>
                          <a:spcPts val="1650"/>
                        </a:lnSpc>
                        <a:buNone/>
                      </a:pPr>
                      <a:r>
                        <a:rPr lang="en-US" sz="1350" b="0" i="0" dirty="0">
                          <a:solidFill>
                            <a:srgbClr val="000000"/>
                          </a:solidFill>
                          <a:effectLst/>
                          <a:latin typeface="Calibri"/>
                        </a:rPr>
                        <a:t>Optimization</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E9EDF4"/>
                    </a:solidFill>
                  </a:tcPr>
                </a:tc>
                <a:tc>
                  <a:txBody>
                    <a:bodyPr/>
                    <a:lstStyle/>
                    <a:p>
                      <a:pPr algn="l" fontAlgn="base">
                        <a:lnSpc>
                          <a:spcPts val="1650"/>
                        </a:lnSpc>
                        <a:buNone/>
                      </a:pPr>
                      <a:r>
                        <a:rPr lang="en-US" sz="1350" b="0" i="0" dirty="0">
                          <a:solidFill>
                            <a:srgbClr val="000000"/>
                          </a:solidFill>
                          <a:effectLst/>
                          <a:latin typeface="Calibri"/>
                        </a:rPr>
                        <a:t>Best parameters</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3334516976"/>
                  </a:ext>
                </a:extLst>
              </a:tr>
              <a:tr h="0">
                <a:tc>
                  <a:txBody>
                    <a:bodyPr/>
                    <a:lstStyle/>
                    <a:p>
                      <a:pPr algn="l" fontAlgn="base">
                        <a:lnSpc>
                          <a:spcPts val="1650"/>
                        </a:lnSpc>
                        <a:buNone/>
                      </a:pPr>
                      <a:r>
                        <a:rPr lang="en-US" sz="1350" b="0" i="0" dirty="0">
                          <a:solidFill>
                            <a:srgbClr val="000000"/>
                          </a:solidFill>
                          <a:effectLst/>
                          <a:latin typeface="Calibri"/>
                        </a:rPr>
                        <a:t>5</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D0D8E8"/>
                    </a:solidFill>
                  </a:tcPr>
                </a:tc>
                <a:tc>
                  <a:txBody>
                    <a:bodyPr/>
                    <a:lstStyle/>
                    <a:p>
                      <a:pPr algn="l" fontAlgn="base">
                        <a:lnSpc>
                          <a:spcPts val="1650"/>
                        </a:lnSpc>
                        <a:buNone/>
                      </a:pPr>
                      <a:r>
                        <a:rPr lang="en-US" sz="1350" b="0" i="0" dirty="0">
                          <a:solidFill>
                            <a:srgbClr val="000000"/>
                          </a:solidFill>
                          <a:effectLst/>
                          <a:latin typeface="Calibri"/>
                        </a:rPr>
                        <a:t>Full Study</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D0D8E8"/>
                    </a:solidFill>
                  </a:tcPr>
                </a:tc>
                <a:tc>
                  <a:txBody>
                    <a:bodyPr/>
                    <a:lstStyle/>
                    <a:p>
                      <a:pPr algn="l" fontAlgn="base">
                        <a:lnSpc>
                          <a:spcPts val="1650"/>
                        </a:lnSpc>
                        <a:buNone/>
                      </a:pPr>
                      <a:r>
                        <a:rPr lang="en-US" sz="1350" b="0" i="0" dirty="0">
                          <a:solidFill>
                            <a:srgbClr val="000000"/>
                          </a:solidFill>
                          <a:effectLst/>
                          <a:latin typeface="Calibri"/>
                        </a:rPr>
                        <a:t>Complete methodology</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D0D8E8"/>
                    </a:solidFill>
                  </a:tcPr>
                </a:tc>
                <a:extLst>
                  <a:ext uri="{0D108BD9-81ED-4DB2-BD59-A6C34878D82A}">
                    <a16:rowId xmlns:a16="http://schemas.microsoft.com/office/drawing/2014/main" val="2502099336"/>
                  </a:ext>
                </a:extLst>
              </a:tr>
              <a:tr h="0">
                <a:tc>
                  <a:txBody>
                    <a:bodyPr/>
                    <a:lstStyle/>
                    <a:p>
                      <a:pPr algn="l" fontAlgn="base">
                        <a:lnSpc>
                          <a:spcPts val="1650"/>
                        </a:lnSpc>
                        <a:buNone/>
                      </a:pPr>
                      <a:r>
                        <a:rPr lang="en-US" sz="1350" b="0" i="0" dirty="0">
                          <a:solidFill>
                            <a:srgbClr val="000000"/>
                          </a:solidFill>
                          <a:effectLst/>
                          <a:latin typeface="Calibri"/>
                        </a:rPr>
                        <a:t>6</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E9EDF4"/>
                    </a:solidFill>
                  </a:tcPr>
                </a:tc>
                <a:tc>
                  <a:txBody>
                    <a:bodyPr/>
                    <a:lstStyle/>
                    <a:p>
                      <a:pPr algn="l" fontAlgn="base">
                        <a:lnSpc>
                          <a:spcPts val="1650"/>
                        </a:lnSpc>
                        <a:buNone/>
                      </a:pPr>
                      <a:r>
                        <a:rPr lang="en-US" sz="1350" b="0" i="0" dirty="0">
                          <a:solidFill>
                            <a:srgbClr val="000000"/>
                          </a:solidFill>
                          <a:effectLst/>
                          <a:latin typeface="Calibri"/>
                        </a:rPr>
                        <a:t>Component Analysis</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E9EDF4"/>
                    </a:solidFill>
                  </a:tcPr>
                </a:tc>
                <a:tc>
                  <a:txBody>
                    <a:bodyPr/>
                    <a:lstStyle/>
                    <a:p>
                      <a:pPr algn="l" fontAlgn="base">
                        <a:lnSpc>
                          <a:spcPts val="1650"/>
                        </a:lnSpc>
                        <a:buNone/>
                      </a:pPr>
                      <a:r>
                        <a:rPr lang="en-US" sz="1350" b="0" i="0" dirty="0">
                          <a:solidFill>
                            <a:srgbClr val="000000"/>
                          </a:solidFill>
                          <a:effectLst/>
                          <a:latin typeface="Calibri"/>
                        </a:rPr>
                        <a:t>Key factors identified</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3072595080"/>
                  </a:ext>
                </a:extLst>
              </a:tr>
              <a:tr h="0">
                <a:tc>
                  <a:txBody>
                    <a:bodyPr/>
                    <a:lstStyle/>
                    <a:p>
                      <a:pPr algn="l" fontAlgn="base">
                        <a:lnSpc>
                          <a:spcPts val="1650"/>
                        </a:lnSpc>
                        <a:buNone/>
                      </a:pPr>
                      <a:r>
                        <a:rPr lang="en-US" sz="1350" b="0" i="0" dirty="0">
                          <a:solidFill>
                            <a:srgbClr val="000000"/>
                          </a:solidFill>
                          <a:effectLst/>
                          <a:latin typeface="Calibri"/>
                        </a:rPr>
                        <a:t>7</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D0D8E8"/>
                    </a:solidFill>
                  </a:tcPr>
                </a:tc>
                <a:tc>
                  <a:txBody>
                    <a:bodyPr/>
                    <a:lstStyle/>
                    <a:p>
                      <a:pPr algn="l" fontAlgn="base">
                        <a:lnSpc>
                          <a:spcPts val="1650"/>
                        </a:lnSpc>
                        <a:buNone/>
                      </a:pPr>
                      <a:r>
                        <a:rPr lang="en-US" sz="1350" b="0" i="0" dirty="0">
                          <a:solidFill>
                            <a:srgbClr val="000000"/>
                          </a:solidFill>
                          <a:effectLst/>
                          <a:latin typeface="Calibri"/>
                        </a:rPr>
                        <a:t>Visualization</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D0D8E8"/>
                    </a:solidFill>
                  </a:tcPr>
                </a:tc>
                <a:tc>
                  <a:txBody>
                    <a:bodyPr/>
                    <a:lstStyle/>
                    <a:p>
                      <a:pPr algn="l" fontAlgn="base">
                        <a:lnSpc>
                          <a:spcPts val="1650"/>
                        </a:lnSpc>
                        <a:buNone/>
                      </a:pPr>
                      <a:r>
                        <a:rPr lang="en-US" sz="1350" b="0" i="0" dirty="0">
                          <a:solidFill>
                            <a:srgbClr val="000000"/>
                          </a:solidFill>
                          <a:effectLst/>
                          <a:latin typeface="Calibri"/>
                        </a:rPr>
                        <a:t>Figures + captions</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D0D8E8"/>
                    </a:solidFill>
                  </a:tcPr>
                </a:tc>
                <a:extLst>
                  <a:ext uri="{0D108BD9-81ED-4DB2-BD59-A6C34878D82A}">
                    <a16:rowId xmlns:a16="http://schemas.microsoft.com/office/drawing/2014/main" val="1671245333"/>
                  </a:ext>
                </a:extLst>
              </a:tr>
              <a:tr h="0">
                <a:tc>
                  <a:txBody>
                    <a:bodyPr/>
                    <a:lstStyle/>
                    <a:p>
                      <a:pPr algn="l" fontAlgn="base">
                        <a:lnSpc>
                          <a:spcPts val="1650"/>
                        </a:lnSpc>
                        <a:buNone/>
                      </a:pPr>
                      <a:r>
                        <a:rPr lang="en-US" sz="1350" b="0" i="0" dirty="0">
                          <a:solidFill>
                            <a:srgbClr val="000000"/>
                          </a:solidFill>
                          <a:effectLst/>
                          <a:latin typeface="Calibri"/>
                        </a:rPr>
                        <a:t>8</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E9EDF4"/>
                    </a:solidFill>
                  </a:tcPr>
                </a:tc>
                <a:tc>
                  <a:txBody>
                    <a:bodyPr/>
                    <a:lstStyle/>
                    <a:p>
                      <a:pPr algn="l" fontAlgn="base">
                        <a:lnSpc>
                          <a:spcPts val="1650"/>
                        </a:lnSpc>
                        <a:buNone/>
                      </a:pPr>
                      <a:r>
                        <a:rPr lang="en-US" sz="1350" b="0" i="0" dirty="0">
                          <a:solidFill>
                            <a:srgbClr val="000000"/>
                          </a:solidFill>
                          <a:effectLst/>
                          <a:latin typeface="Calibri"/>
                        </a:rPr>
                        <a:t>Writing</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E9EDF4"/>
                    </a:solidFill>
                  </a:tcPr>
                </a:tc>
                <a:tc>
                  <a:txBody>
                    <a:bodyPr/>
                    <a:lstStyle/>
                    <a:p>
                      <a:pPr algn="l" fontAlgn="base">
                        <a:lnSpc>
                          <a:spcPts val="1650"/>
                        </a:lnSpc>
                        <a:buNone/>
                      </a:pPr>
                      <a:r>
                        <a:rPr lang="en-US" sz="1350" b="0" i="0" dirty="0">
                          <a:solidFill>
                            <a:srgbClr val="000000"/>
                          </a:solidFill>
                          <a:effectLst/>
                          <a:latin typeface="Calibri"/>
                        </a:rPr>
                        <a:t>Full paper draft</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3081074614"/>
                  </a:ext>
                </a:extLst>
              </a:tr>
              <a:tr h="0">
                <a:tc>
                  <a:txBody>
                    <a:bodyPr/>
                    <a:lstStyle/>
                    <a:p>
                      <a:pPr algn="l" fontAlgn="base">
                        <a:lnSpc>
                          <a:spcPts val="1650"/>
                        </a:lnSpc>
                        <a:buNone/>
                      </a:pPr>
                      <a:r>
                        <a:rPr lang="en-US" sz="1350" b="0" i="0" dirty="0">
                          <a:solidFill>
                            <a:srgbClr val="000000"/>
                          </a:solidFill>
                          <a:effectLst/>
                          <a:latin typeface="Calibri"/>
                        </a:rPr>
                        <a:t>9</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D0D8E8"/>
                    </a:solidFill>
                  </a:tcPr>
                </a:tc>
                <a:tc>
                  <a:txBody>
                    <a:bodyPr/>
                    <a:lstStyle/>
                    <a:p>
                      <a:pPr algn="l" fontAlgn="base">
                        <a:lnSpc>
                          <a:spcPts val="1650"/>
                        </a:lnSpc>
                        <a:buNone/>
                      </a:pPr>
                      <a:r>
                        <a:rPr lang="en-US" sz="1350" b="0" i="0" dirty="0">
                          <a:solidFill>
                            <a:srgbClr val="000000"/>
                          </a:solidFill>
                          <a:effectLst/>
                          <a:latin typeface="Calibri"/>
                        </a:rPr>
                        <a:t>Review</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D0D8E8"/>
                    </a:solidFill>
                  </a:tcPr>
                </a:tc>
                <a:tc>
                  <a:txBody>
                    <a:bodyPr/>
                    <a:lstStyle/>
                    <a:p>
                      <a:pPr algn="l" fontAlgn="base">
                        <a:lnSpc>
                          <a:spcPts val="1650"/>
                        </a:lnSpc>
                        <a:buNone/>
                      </a:pPr>
                      <a:r>
                        <a:rPr lang="en-US" sz="1350" b="0" i="0" dirty="0">
                          <a:solidFill>
                            <a:srgbClr val="000000"/>
                          </a:solidFill>
                          <a:effectLst/>
                          <a:latin typeface="Calibri"/>
                        </a:rPr>
                        <a:t>Feedback report</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D0D8E8"/>
                    </a:solidFill>
                  </a:tcPr>
                </a:tc>
                <a:extLst>
                  <a:ext uri="{0D108BD9-81ED-4DB2-BD59-A6C34878D82A}">
                    <a16:rowId xmlns:a16="http://schemas.microsoft.com/office/drawing/2014/main" val="486248409"/>
                  </a:ext>
                </a:extLst>
              </a:tr>
              <a:tr h="0">
                <a:tc>
                  <a:txBody>
                    <a:bodyPr/>
                    <a:lstStyle/>
                    <a:p>
                      <a:pPr algn="l" fontAlgn="base">
                        <a:lnSpc>
                          <a:spcPts val="1650"/>
                        </a:lnSpc>
                        <a:buNone/>
                      </a:pPr>
                      <a:r>
                        <a:rPr lang="en-US" sz="1350" b="0" i="0" dirty="0">
                          <a:solidFill>
                            <a:srgbClr val="000000"/>
                          </a:solidFill>
                          <a:effectLst/>
                          <a:latin typeface="Calibri"/>
                        </a:rPr>
                        <a:t>10</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E9EDF4"/>
                    </a:solidFill>
                  </a:tcPr>
                </a:tc>
                <a:tc>
                  <a:txBody>
                    <a:bodyPr/>
                    <a:lstStyle/>
                    <a:p>
                      <a:pPr algn="l" fontAlgn="base">
                        <a:lnSpc>
                          <a:spcPts val="1650"/>
                        </a:lnSpc>
                        <a:buNone/>
                      </a:pPr>
                      <a:r>
                        <a:rPr lang="en-US" sz="1350" b="0" i="0" dirty="0">
                          <a:solidFill>
                            <a:srgbClr val="000000"/>
                          </a:solidFill>
                          <a:effectLst/>
                          <a:latin typeface="Calibri"/>
                        </a:rPr>
                        <a:t>Iteration</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E9EDF4"/>
                    </a:solidFill>
                  </a:tcPr>
                </a:tc>
                <a:tc>
                  <a:txBody>
                    <a:bodyPr/>
                    <a:lstStyle/>
                    <a:p>
                      <a:pPr algn="l" fontAlgn="base">
                        <a:lnSpc>
                          <a:spcPts val="1650"/>
                        </a:lnSpc>
                        <a:buNone/>
                      </a:pPr>
                      <a:r>
                        <a:rPr lang="en-US" sz="1350" b="0" i="0" dirty="0">
                          <a:solidFill>
                            <a:srgbClr val="000000"/>
                          </a:solidFill>
                          <a:effectLst/>
                          <a:latin typeface="Calibri"/>
                        </a:rPr>
                        <a:t>Refined manuscript</a:t>
                      </a:r>
                      <a:endParaRPr lang="en-US" b="0" i="0" dirty="0">
                        <a:solidFill>
                          <a:srgbClr val="000000"/>
                        </a:solidFill>
                        <a:effectLst/>
                        <a:latin typeface="Calibri"/>
                      </a:endParaRPr>
                    </a:p>
                  </a:txBody>
                  <a:tcPr>
                    <a:lnL w="12906" cap="flat" cmpd="sng" algn="ctr">
                      <a:solidFill>
                        <a:srgbClr val="FFFFFF"/>
                      </a:solidFill>
                      <a:prstDash val="solid"/>
                      <a:round/>
                      <a:headEnd type="none" w="med" len="med"/>
                      <a:tailEnd type="none" w="med" len="med"/>
                    </a:lnL>
                    <a:lnR w="12906" cap="flat" cmpd="sng" algn="ctr">
                      <a:solidFill>
                        <a:srgbClr val="FFFFFF"/>
                      </a:solidFill>
                      <a:prstDash val="solid"/>
                      <a:round/>
                      <a:headEnd type="none" w="med" len="med"/>
                      <a:tailEnd type="none" w="med" len="med"/>
                    </a:lnR>
                    <a:lnT w="12906" cap="flat" cmpd="sng" algn="ctr">
                      <a:solidFill>
                        <a:srgbClr val="FFFFFF"/>
                      </a:solidFill>
                      <a:prstDash val="solid"/>
                      <a:round/>
                      <a:headEnd type="none" w="med" len="med"/>
                      <a:tailEnd type="none" w="med" len="med"/>
                    </a:lnT>
                    <a:lnB w="12906" cap="flat" cmpd="sng" algn="ctr">
                      <a:solidFill>
                        <a:srgbClr val="FFFFFF"/>
                      </a:solidFill>
                      <a:prstDash val="solid"/>
                      <a:round/>
                      <a:headEnd type="none" w="med" len="med"/>
                      <a:tailEnd type="none" w="med" len="med"/>
                    </a:lnB>
                    <a:solidFill>
                      <a:srgbClr val="E9EDF4"/>
                    </a:solidFill>
                  </a:tcPr>
                </a:tc>
                <a:extLst>
                  <a:ext uri="{0D108BD9-81ED-4DB2-BD59-A6C34878D82A}">
                    <a16:rowId xmlns:a16="http://schemas.microsoft.com/office/drawing/2014/main" val="1539944377"/>
                  </a:ext>
                </a:extLst>
              </a:tr>
            </a:tbl>
          </a:graphicData>
        </a:graphic>
      </p:graphicFrame>
    </p:spTree>
    <p:extLst>
      <p:ext uri="{BB962C8B-B14F-4D97-AF65-F5344CB8AC3E}">
        <p14:creationId xmlns:p14="http://schemas.microsoft.com/office/powerpoint/2010/main" val="15501557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dirty="0"/>
              <a:t>When AI Goes Wrong</a:t>
            </a:r>
          </a:p>
        </p:txBody>
      </p:sp>
      <p:sp>
        <p:nvSpPr>
          <p:cNvPr id="3" name="Content Placeholder 2"/>
          <p:cNvSpPr>
            <a:spLocks noGrp="1"/>
          </p:cNvSpPr>
          <p:nvPr>
            <p:ph idx="1"/>
          </p:nvPr>
        </p:nvSpPr>
        <p:spPr/>
        <p:txBody>
          <a:bodyPr/>
          <a:lstStyle/>
          <a:p>
            <a:pPr marL="0" lvl="0" indent="0">
              <a:spcBef>
                <a:spcPts val="3000"/>
              </a:spcBef>
              <a:buNone/>
            </a:pPr>
            <a:r>
              <a:rPr b="1"/>
              <a:t>Hallucination Alert!</a:t>
            </a:r>
          </a:p>
        </p:txBody>
      </p:sp>
      <p:sp>
        <p:nvSpPr>
          <p:cNvPr id="4" name="Content Placeholder 2">
            <a:extLst>
              <a:ext uri="{FF2B5EF4-FFF2-40B4-BE49-F238E27FC236}">
                <a16:creationId xmlns:a16="http://schemas.microsoft.com/office/drawing/2014/main" id="{CB87DA23-8EAF-222E-AE7C-7E4C5AAD144F}"/>
              </a:ext>
            </a:extLst>
          </p:cNvPr>
          <p:cNvSpPr>
            <a:spLocks noGrp="1"/>
          </p:cNvSpPr>
          <p:nvPr/>
        </p:nvSpPr>
        <p:spPr>
          <a:xfrm>
            <a:off x="457201" y="1912184"/>
            <a:ext cx="4113550" cy="2766759"/>
          </a:xfrm>
          <a:prstGeom prst="rect">
            <a:avLst/>
          </a:prstGeom>
        </p:spPr>
        <p:txBody>
          <a:bodyPr vert="horz" lIns="91440" tIns="45720" rIns="91440" bIns="45720" rtlCol="0" anchor="t">
            <a:normAutofit/>
          </a:bodyPr>
          <a:lstStyle>
            <a:lvl1pPr marL="342900" indent="-342900" algn="l" defTabSz="342900" rtl="0" eaLnBrk="1" latinLnBrk="0" hangingPunct="1">
              <a:spcBef>
                <a:spcPct val="20000"/>
              </a:spcBef>
              <a:buFont typeface="Arial"/>
              <a:buChar char="•"/>
              <a:defRPr sz="21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18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5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35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35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35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35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35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350" kern="1200">
                <a:solidFill>
                  <a:schemeClr val="tx1"/>
                </a:solidFill>
                <a:latin typeface="+mn-lt"/>
                <a:ea typeface="+mn-ea"/>
                <a:cs typeface="+mn-cs"/>
              </a:defRPr>
            </a:lvl9pPr>
          </a:lstStyle>
          <a:p>
            <a:pPr marL="0" lvl="0" indent="0">
              <a:buNone/>
            </a:pPr>
            <a:r>
              <a:rPr b="1" dirty="0"/>
              <a:t>Made-up Citations:</a:t>
            </a:r>
            <a:r>
              <a:rPr dirty="0"/>
              <a:t> &gt; “According to Smith et al. (2023), fermentation at 45°C increases yield by 23%”</a:t>
            </a:r>
          </a:p>
          <a:p>
            <a:pPr marL="0" lvl="0" indent="0">
              <a:buNone/>
            </a:pPr>
            <a:r>
              <a:rPr b="1" dirty="0"/>
              <a:t>Reality:</a:t>
            </a:r>
            <a:r>
              <a:rPr dirty="0"/>
              <a:t> Paper doesn’t exist!</a:t>
            </a:r>
            <a:endParaRPr dirty="0">
              <a:ea typeface="Calibri"/>
              <a:cs typeface="Calibri"/>
            </a:endParaRPr>
          </a:p>
        </p:txBody>
      </p:sp>
      <p:sp>
        <p:nvSpPr>
          <p:cNvPr id="5" name="Content Placeholder 3">
            <a:extLst>
              <a:ext uri="{FF2B5EF4-FFF2-40B4-BE49-F238E27FC236}">
                <a16:creationId xmlns:a16="http://schemas.microsoft.com/office/drawing/2014/main" id="{C3D0CDCF-A869-DB07-790C-D97C5A2AE544}"/>
              </a:ext>
            </a:extLst>
          </p:cNvPr>
          <p:cNvSpPr>
            <a:spLocks noGrp="1"/>
          </p:cNvSpPr>
          <p:nvPr/>
        </p:nvSpPr>
        <p:spPr>
          <a:xfrm>
            <a:off x="4676307" y="1912184"/>
            <a:ext cx="4010494" cy="2766759"/>
          </a:xfrm>
          <a:prstGeom prst="rect">
            <a:avLst/>
          </a:prstGeom>
        </p:spPr>
        <p:txBody>
          <a:bodyPr vert="horz" lIns="91440" tIns="45720" rIns="91440" bIns="45720" rtlCol="0">
            <a:normAutofit/>
          </a:bodyPr>
          <a:lstStyle>
            <a:lvl1pPr marL="342900" indent="-342900" algn="l" defTabSz="342900" rtl="0" eaLnBrk="1" latinLnBrk="0" hangingPunct="1">
              <a:spcBef>
                <a:spcPct val="20000"/>
              </a:spcBef>
              <a:buFont typeface="Arial"/>
              <a:buChar char="•"/>
              <a:defRPr sz="21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18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5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35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35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35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35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35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350" kern="1200">
                <a:solidFill>
                  <a:schemeClr val="tx1"/>
                </a:solidFill>
                <a:latin typeface="+mn-lt"/>
                <a:ea typeface="+mn-ea"/>
                <a:cs typeface="+mn-cs"/>
              </a:defRPr>
            </a:lvl9pPr>
          </a:lstStyle>
          <a:p>
            <a:pPr marL="0" lvl="0" indent="0">
              <a:buNone/>
            </a:pPr>
            <a:r>
              <a:rPr b="1"/>
              <a:t>Plausible but Wrong Data:</a:t>
            </a:r>
            <a:r>
              <a:t> &gt; “Oat milk contains 15g protein per 100ml”</a:t>
            </a:r>
          </a:p>
          <a:p>
            <a:pPr marL="0" lvl="0" indent="0">
              <a:buNone/>
            </a:pPr>
            <a:r>
              <a:rPr b="1"/>
              <a:t>Reality:</a:t>
            </a:r>
            <a:r>
              <a:t> Usually 1-3g per 100ml</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What You Should Do:</a:t>
            </a:r>
          </a:p>
        </p:txBody>
      </p:sp>
      <p:sp>
        <p:nvSpPr>
          <p:cNvPr id="3" name="Content Placeholder 2"/>
          <p:cNvSpPr>
            <a:spLocks noGrp="1"/>
          </p:cNvSpPr>
          <p:nvPr>
            <p:ph idx="1"/>
          </p:nvPr>
        </p:nvSpPr>
        <p:spPr/>
        <p:txBody>
          <a:bodyPr vert="horz" lIns="91440" tIns="45720" rIns="91440" bIns="45720" rtlCol="0" anchor="t">
            <a:normAutofit/>
          </a:bodyPr>
          <a:lstStyle/>
          <a:p>
            <a:pPr marL="342900" lvl="0" indent="-342900">
              <a:buAutoNum type="arabicPeriod"/>
            </a:pPr>
            <a:r>
              <a:rPr b="1" dirty="0"/>
              <a:t>Always verify</a:t>
            </a:r>
            <a:r>
              <a:rPr dirty="0"/>
              <a:t> numerical claims</a:t>
            </a:r>
          </a:p>
          <a:p>
            <a:pPr marL="342900" lvl="0" indent="-342900">
              <a:buAutoNum type="arabicPeriod"/>
            </a:pPr>
            <a:r>
              <a:rPr b="1" dirty="0"/>
              <a:t>Check citations</a:t>
            </a:r>
            <a:r>
              <a:rPr dirty="0"/>
              <a:t> before using them</a:t>
            </a:r>
            <a:endParaRPr dirty="0">
              <a:ea typeface="Calibri"/>
              <a:cs typeface="Calibri"/>
            </a:endParaRPr>
          </a:p>
          <a:p>
            <a:pPr marL="342900" lvl="0" indent="-342900">
              <a:buAutoNum type="arabicPeriod"/>
            </a:pPr>
            <a:r>
              <a:rPr b="1" dirty="0"/>
              <a:t>Cross-reference</a:t>
            </a:r>
            <a:r>
              <a:rPr dirty="0"/>
              <a:t> with reliable sources</a:t>
            </a:r>
            <a:endParaRPr dirty="0">
              <a:ea typeface="Calibri"/>
              <a:cs typeface="Calibri"/>
            </a:endParaRPr>
          </a:p>
          <a:p>
            <a:pPr marL="342900" lvl="0" indent="-342900">
              <a:buAutoNum type="arabicPeriod"/>
            </a:pPr>
            <a:r>
              <a:rPr b="1" dirty="0"/>
              <a:t>Use AI for structure</a:t>
            </a:r>
            <a:r>
              <a:rPr dirty="0"/>
              <a:t>, not facts</a:t>
            </a:r>
            <a:endParaRPr dirty="0">
              <a:ea typeface="Calibri"/>
              <a:cs typeface="Calibri"/>
            </a:endParaRPr>
          </a:p>
          <a:p>
            <a:pPr marL="0" indent="0">
              <a:buNone/>
            </a:pPr>
            <a:endParaRPr lang="en-US" b="1" dirty="0"/>
          </a:p>
          <a:p>
            <a:pPr marL="0" lvl="0" indent="0">
              <a:buNone/>
            </a:pPr>
            <a:r>
              <a:rPr b="1" dirty="0"/>
              <a:t>Remember:</a:t>
            </a:r>
            <a:r>
              <a:rPr dirty="0"/>
              <a:t> AI is confident even when wrong!</a:t>
            </a: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51435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865179"/>
            <a:ext cx="2400300" cy="3345872"/>
          </a:xfrm>
        </p:spPr>
        <p:txBody>
          <a:bodyPr>
            <a:normAutofit/>
          </a:bodyPr>
          <a:lstStyle/>
          <a:p>
            <a:pPr marL="0" lvl="0" indent="0">
              <a:buNone/>
            </a:pPr>
            <a:r>
              <a:rPr lang="en-US" dirty="0">
                <a:solidFill>
                  <a:srgbClr val="FFFFFF"/>
                </a:solidFill>
              </a:rPr>
              <a:t>Ethical Guidelines: Using AI in Academic Work </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1841609"/>
            <a:ext cx="3062575" cy="3062575"/>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208481" y="126008"/>
            <a:ext cx="5836034" cy="4887714"/>
          </a:xfrm>
        </p:spPr>
        <p:txBody>
          <a:bodyPr vert="horz" lIns="91440" tIns="45720" rIns="91440" bIns="45720" rtlCol="0" anchor="ctr">
            <a:normAutofit/>
          </a:bodyPr>
          <a:lstStyle/>
          <a:p>
            <a:pPr marL="0" indent="0">
              <a:lnSpc>
                <a:spcPct val="90000"/>
              </a:lnSpc>
              <a:spcBef>
                <a:spcPts val="3000"/>
              </a:spcBef>
              <a:buNone/>
            </a:pPr>
            <a:r>
              <a:rPr lang="en-US" sz="1300" b="1" dirty="0"/>
              <a:t>The Right Way to Cite AI Assistance </a:t>
            </a:r>
          </a:p>
          <a:p>
            <a:pPr marL="0" lvl="0" indent="0">
              <a:lnSpc>
                <a:spcPct val="90000"/>
              </a:lnSpc>
              <a:spcBef>
                <a:spcPts val="0"/>
              </a:spcBef>
              <a:buNone/>
            </a:pPr>
            <a:r>
              <a:rPr lang="en-US" sz="1300" b="1" dirty="0"/>
              <a:t>In your methods section:</a:t>
            </a:r>
            <a:r>
              <a:rPr lang="en-US" sz="1300" dirty="0"/>
              <a:t> &gt; “Hypothesis generation and experimental design were developed with assistance from Microsoft Copilot (Microsoft Corporation, 2024). All outputs were verified against peer-reviewed literature.”</a:t>
            </a:r>
            <a:endParaRPr lang="en-US" sz="1300" dirty="0">
              <a:ea typeface="Calibri"/>
              <a:cs typeface="Calibri"/>
            </a:endParaRPr>
          </a:p>
          <a:p>
            <a:pPr marL="0" lvl="0" indent="0">
              <a:lnSpc>
                <a:spcPct val="90000"/>
              </a:lnSpc>
              <a:spcBef>
                <a:spcPts val="3000"/>
              </a:spcBef>
              <a:buNone/>
            </a:pPr>
            <a:r>
              <a:rPr lang="en-US" sz="1300" b="1" dirty="0"/>
              <a:t>What Requires Citation:</a:t>
            </a:r>
            <a:endParaRPr lang="en-US" sz="1300" b="1" dirty="0">
              <a:ea typeface="Calibri"/>
              <a:cs typeface="Calibri"/>
            </a:endParaRPr>
          </a:p>
          <a:p>
            <a:pPr lvl="0">
              <a:lnSpc>
                <a:spcPct val="90000"/>
              </a:lnSpc>
            </a:pPr>
            <a:r>
              <a:rPr lang="en-US" sz="1300" dirty="0"/>
              <a:t>✅ Idea generation</a:t>
            </a:r>
            <a:endParaRPr lang="en-US" sz="1300" dirty="0">
              <a:ea typeface="Calibri"/>
              <a:cs typeface="Calibri"/>
            </a:endParaRPr>
          </a:p>
          <a:p>
            <a:pPr lvl="0">
              <a:lnSpc>
                <a:spcPct val="90000"/>
              </a:lnSpc>
            </a:pPr>
            <a:r>
              <a:rPr lang="en-US" sz="1300" dirty="0"/>
              <a:t>✅ Statistical analysis suggestions</a:t>
            </a:r>
            <a:endParaRPr lang="en-US" sz="1300" dirty="0">
              <a:ea typeface="Calibri"/>
              <a:cs typeface="Calibri"/>
            </a:endParaRPr>
          </a:p>
          <a:p>
            <a:pPr lvl="0">
              <a:lnSpc>
                <a:spcPct val="90000"/>
              </a:lnSpc>
            </a:pPr>
            <a:r>
              <a:rPr lang="en-US" sz="1300" dirty="0"/>
              <a:t>✅ Writing structure</a:t>
            </a:r>
            <a:endParaRPr lang="en-US" sz="1300" dirty="0">
              <a:ea typeface="Calibri"/>
              <a:cs typeface="Calibri"/>
            </a:endParaRPr>
          </a:p>
          <a:p>
            <a:pPr lvl="0">
              <a:lnSpc>
                <a:spcPct val="90000"/>
              </a:lnSpc>
            </a:pPr>
            <a:r>
              <a:rPr lang="en-US" sz="1300" dirty="0"/>
              <a:t>✅ Data interpretation ideas</a:t>
            </a:r>
            <a:endParaRPr lang="en-US" sz="1300" dirty="0">
              <a:ea typeface="Calibri"/>
              <a:cs typeface="Calibri"/>
            </a:endParaRPr>
          </a:p>
          <a:p>
            <a:pPr marL="0" lvl="0" indent="0">
              <a:lnSpc>
                <a:spcPct val="90000"/>
              </a:lnSpc>
              <a:spcBef>
                <a:spcPts val="3000"/>
              </a:spcBef>
              <a:buNone/>
            </a:pPr>
            <a:r>
              <a:rPr lang="en-US" sz="1300" b="1" dirty="0"/>
              <a:t>What Doesn’t:</a:t>
            </a:r>
            <a:endParaRPr lang="en-US" sz="1300" b="1" dirty="0">
              <a:ea typeface="Calibri"/>
              <a:cs typeface="Calibri"/>
            </a:endParaRPr>
          </a:p>
          <a:p>
            <a:pPr lvl="0">
              <a:lnSpc>
                <a:spcPct val="90000"/>
              </a:lnSpc>
            </a:pPr>
            <a:r>
              <a:rPr lang="en-US" sz="1300" dirty="0"/>
              <a:t>Grammar checking</a:t>
            </a:r>
            <a:endParaRPr lang="en-US" sz="1300" dirty="0">
              <a:ea typeface="Calibri"/>
              <a:cs typeface="Calibri"/>
            </a:endParaRPr>
          </a:p>
          <a:p>
            <a:pPr lvl="0">
              <a:lnSpc>
                <a:spcPct val="90000"/>
              </a:lnSpc>
            </a:pPr>
            <a:r>
              <a:rPr lang="en-US" sz="1300" dirty="0"/>
              <a:t>Simple calculations</a:t>
            </a:r>
            <a:endParaRPr lang="en-US" sz="1300" dirty="0">
              <a:ea typeface="Calibri"/>
              <a:cs typeface="Calibri"/>
            </a:endParaRPr>
          </a:p>
          <a:p>
            <a:pPr lvl="0">
              <a:lnSpc>
                <a:spcPct val="90000"/>
              </a:lnSpc>
            </a:pPr>
            <a:r>
              <a:rPr lang="en-US" sz="1300" dirty="0"/>
              <a:t>Basic formatting</a:t>
            </a:r>
            <a:endParaRPr lang="en-US" sz="1300" dirty="0">
              <a:ea typeface="Calibri"/>
              <a:cs typeface="Calibri"/>
            </a:endParaRPr>
          </a:p>
          <a:p>
            <a:pPr marL="0" indent="0">
              <a:lnSpc>
                <a:spcPct val="90000"/>
              </a:lnSpc>
              <a:buNone/>
            </a:pPr>
            <a:endParaRPr lang="en-US" sz="1300" b="1" dirty="0"/>
          </a:p>
          <a:p>
            <a:pPr marL="0" lvl="0" indent="0">
              <a:lnSpc>
                <a:spcPct val="90000"/>
              </a:lnSpc>
              <a:buNone/>
            </a:pPr>
            <a:r>
              <a:rPr lang="en-US" sz="1300" b="1" dirty="0"/>
              <a:t>Bottom line:</a:t>
            </a:r>
            <a:r>
              <a:rPr lang="en-US" sz="1300" dirty="0"/>
              <a:t> When in doubt, cite it. Transparency builds trust.</a:t>
            </a:r>
            <a:endParaRPr lang="en-US" sz="1300" dirty="0">
              <a:ea typeface="Calibri"/>
              <a:cs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89575E1-3389-451A-A5F7-27854C25C5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3219"/>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A53CCC5C-D88E-40FB-B30B-23DCDBD01D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
            <a:ext cx="3125451" cy="51435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443508"/>
            <a:ext cx="2400300" cy="4189214"/>
          </a:xfrm>
        </p:spPr>
        <p:txBody>
          <a:bodyPr>
            <a:normAutofit/>
          </a:bodyPr>
          <a:lstStyle/>
          <a:p>
            <a:pPr marL="0" lvl="0" indent="0">
              <a:buNone/>
            </a:pPr>
            <a:r>
              <a:rPr lang="en-US" sz="2100">
                <a:solidFill>
                  <a:srgbClr val="FFFFFF"/>
                </a:solidFill>
              </a:rPr>
              <a:t>Acknowledgements</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1841609"/>
            <a:ext cx="3062575" cy="3062575"/>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335481" y="443508"/>
            <a:ext cx="5179868" cy="4189214"/>
          </a:xfrm>
        </p:spPr>
        <p:txBody>
          <a:bodyPr anchor="ctr">
            <a:normAutofit/>
          </a:bodyPr>
          <a:lstStyle/>
          <a:p>
            <a:pPr lvl="0"/>
            <a:r>
              <a:rPr lang="en-US" sz="2200"/>
              <a:t>This presentation has evolved over several iterations since 2022</a:t>
            </a:r>
          </a:p>
          <a:p>
            <a:pPr lvl="0"/>
            <a:r>
              <a:rPr lang="en-US" sz="2200"/>
              <a:t>Recent updates (2025) were developed with assistance from Claude AI, ChatGPT, Perplexity AI and other tools</a:t>
            </a:r>
          </a:p>
          <a:p>
            <a:pPr lvl="0"/>
            <a:r>
              <a:rPr lang="en-US" sz="2200"/>
              <a:t>All content has been reviewed, edited, and approved by the presenter</a:t>
            </a:r>
          </a:p>
          <a:p>
            <a:pPr lvl="0"/>
            <a:r>
              <a:rPr lang="en-US" sz="2200"/>
              <a:t>The integration of AI tools in developing this material reflects the same principles taught within the workshop</a:t>
            </a:r>
          </a:p>
        </p:txBody>
      </p:sp>
    </p:spTree>
    <p:extLst>
      <p:ext uri="{BB962C8B-B14F-4D97-AF65-F5344CB8AC3E}">
        <p14:creationId xmlns:p14="http://schemas.microsoft.com/office/powerpoint/2010/main" val="257746706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Live Demo Time! 🚀</a:t>
            </a:r>
          </a:p>
        </p:txBody>
      </p:sp>
      <p:sp>
        <p:nvSpPr>
          <p:cNvPr id="3" name="Content Placeholder 2"/>
          <p:cNvSpPr>
            <a:spLocks noGrp="1"/>
          </p:cNvSpPr>
          <p:nvPr>
            <p:ph idx="1"/>
          </p:nvPr>
        </p:nvSpPr>
        <p:spPr/>
        <p:txBody>
          <a:bodyPr/>
          <a:lstStyle/>
          <a:p>
            <a:pPr marL="0" lvl="0" indent="0">
              <a:spcBef>
                <a:spcPts val="3000"/>
              </a:spcBef>
              <a:buNone/>
            </a:pPr>
            <a:r>
              <a:rPr b="1"/>
              <a:t>Your Choice: Which Research Should We Explore?</a:t>
            </a:r>
          </a:p>
        </p:txBody>
      </p:sp>
      <p:sp>
        <p:nvSpPr>
          <p:cNvPr id="4" name="Content Placeholder 2">
            <a:extLst>
              <a:ext uri="{FF2B5EF4-FFF2-40B4-BE49-F238E27FC236}">
                <a16:creationId xmlns:a16="http://schemas.microsoft.com/office/drawing/2014/main" id="{68525AEA-C55C-C9F1-C3B3-DEBFEE5D44CE}"/>
              </a:ext>
            </a:extLst>
          </p:cNvPr>
          <p:cNvSpPr>
            <a:spLocks noGrp="1"/>
          </p:cNvSpPr>
          <p:nvPr/>
        </p:nvSpPr>
        <p:spPr>
          <a:xfrm>
            <a:off x="466569" y="1846602"/>
            <a:ext cx="4038600" cy="2776128"/>
          </a:xfrm>
          <a:prstGeom prst="rect">
            <a:avLst/>
          </a:prstGeom>
        </p:spPr>
        <p:txBody>
          <a:bodyPr vert="horz" lIns="91440" tIns="45720" rIns="91440" bIns="45720" rtlCol="0" anchor="t">
            <a:normAutofit fontScale="92500"/>
          </a:bodyPr>
          <a:lstStyle>
            <a:lvl1pPr marL="342900" indent="-342900" algn="l" defTabSz="342900" rtl="0" eaLnBrk="1" latinLnBrk="0" hangingPunct="1">
              <a:spcBef>
                <a:spcPct val="20000"/>
              </a:spcBef>
              <a:buFont typeface="Arial"/>
              <a:buChar char="•"/>
              <a:defRPr sz="21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18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5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35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35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35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35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35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350" kern="1200">
                <a:solidFill>
                  <a:schemeClr val="tx1"/>
                </a:solidFill>
                <a:latin typeface="+mn-lt"/>
                <a:ea typeface="+mn-ea"/>
                <a:cs typeface="+mn-cs"/>
              </a:defRPr>
            </a:lvl9pPr>
          </a:lstStyle>
          <a:p>
            <a:pPr marL="0" lvl="0" indent="0">
              <a:buNone/>
            </a:pPr>
            <a:r>
              <a:rPr b="1" dirty="0"/>
              <a:t>Option A: 🥛 Fermentation Study</a:t>
            </a:r>
            <a:r>
              <a:rPr dirty="0"/>
              <a:t> - Oat milk fermentation - pH, cell counts, viscosity - 3 treatments over 48 hours</a:t>
            </a:r>
          </a:p>
          <a:p>
            <a:pPr marL="0" indent="0">
              <a:buNone/>
            </a:pPr>
            <a:endParaRPr lang="en-US" dirty="0"/>
          </a:p>
          <a:p>
            <a:pPr marL="0" lvl="0" indent="0">
              <a:buNone/>
            </a:pPr>
            <a:r>
              <a:rPr b="1" dirty="0"/>
              <a:t>Option B: 📅 Shelf Life Analysis</a:t>
            </a:r>
            <a:r>
              <a:rPr dirty="0"/>
              <a:t> - Yogurt alternatives - Microbial &amp; sensory data - 4 products over 30 days</a:t>
            </a:r>
            <a:endParaRPr dirty="0">
              <a:ea typeface="Calibri"/>
              <a:cs typeface="Calibri"/>
            </a:endParaRPr>
          </a:p>
        </p:txBody>
      </p:sp>
      <p:sp>
        <p:nvSpPr>
          <p:cNvPr id="5" name="Content Placeholder 3">
            <a:extLst>
              <a:ext uri="{FF2B5EF4-FFF2-40B4-BE49-F238E27FC236}">
                <a16:creationId xmlns:a16="http://schemas.microsoft.com/office/drawing/2014/main" id="{A1231B4D-88E1-2D06-6C26-D5578C181FBE}"/>
              </a:ext>
            </a:extLst>
          </p:cNvPr>
          <p:cNvSpPr>
            <a:spLocks noGrp="1"/>
          </p:cNvSpPr>
          <p:nvPr/>
        </p:nvSpPr>
        <p:spPr>
          <a:xfrm>
            <a:off x="4657569" y="1846602"/>
            <a:ext cx="4038600" cy="2776128"/>
          </a:xfrm>
          <a:prstGeom prst="rect">
            <a:avLst/>
          </a:prstGeom>
        </p:spPr>
        <p:txBody>
          <a:bodyPr vert="horz" lIns="91440" tIns="45720" rIns="91440" bIns="45720" rtlCol="0" anchor="t">
            <a:normAutofit/>
          </a:bodyPr>
          <a:lstStyle>
            <a:lvl1pPr marL="342900" indent="-342900" algn="l" defTabSz="342900" rtl="0" eaLnBrk="1" latinLnBrk="0" hangingPunct="1">
              <a:spcBef>
                <a:spcPct val="20000"/>
              </a:spcBef>
              <a:buFont typeface="Arial"/>
              <a:buChar char="•"/>
              <a:defRPr sz="21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18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5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35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35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35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35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35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350" kern="1200">
                <a:solidFill>
                  <a:schemeClr val="tx1"/>
                </a:solidFill>
                <a:latin typeface="+mn-lt"/>
                <a:ea typeface="+mn-ea"/>
                <a:cs typeface="+mn-cs"/>
              </a:defRPr>
            </a:lvl9pPr>
          </a:lstStyle>
          <a:p>
            <a:pPr marL="0" lvl="0" indent="0">
              <a:buNone/>
            </a:pPr>
            <a:r>
              <a:rPr sz="1900" b="1" dirty="0"/>
              <a:t>Option C: 👅 Sensory Panel</a:t>
            </a:r>
            <a:r>
              <a:rPr sz="1900" dirty="0"/>
              <a:t> - Plant-based cheese - 50 panelists - Texture, flavor, preference</a:t>
            </a:r>
            <a:endParaRPr lang="en-US" sz="1900" dirty="0">
              <a:ea typeface="Calibri"/>
              <a:cs typeface="Calibri"/>
            </a:endParaRPr>
          </a:p>
          <a:p>
            <a:pPr marL="0" indent="0">
              <a:buNone/>
            </a:pPr>
            <a:endParaRPr lang="en-US" sz="1900" dirty="0">
              <a:ea typeface="Calibri"/>
              <a:cs typeface="Calibri"/>
            </a:endParaRPr>
          </a:p>
          <a:p>
            <a:pPr marL="0" lvl="0" indent="0">
              <a:buNone/>
            </a:pPr>
            <a:r>
              <a:rPr sz="1900" b="1"/>
              <a:t>Option D: 🧪 Process Optimization</a:t>
            </a:r>
            <a:r>
              <a:rPr sz="1900"/>
              <a:t> - Protein extraction yields - Temperature vs pH effects - Response surface data</a:t>
            </a:r>
            <a:endParaRPr sz="1900">
              <a:ea typeface="Calibri"/>
              <a:cs typeface="Calibri"/>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 Vote Now!</a:t>
            </a:r>
          </a:p>
        </p:txBody>
      </p:sp>
      <p:pic>
        <p:nvPicPr>
          <p:cNvPr id="6" name="Content Placeholder 5">
            <a:extLst>
              <a:ext uri="{FF2B5EF4-FFF2-40B4-BE49-F238E27FC236}">
                <a16:creationId xmlns:a16="http://schemas.microsoft.com/office/drawing/2014/main" id="{2741E4F0-95D3-15F6-065B-47FBA6894C6E}"/>
              </a:ext>
            </a:extLst>
          </p:cNvPr>
          <p:cNvPicPr>
            <a:picLocks noGrp="1" noChangeAspect="1"/>
          </p:cNvPicPr>
          <p:nvPr>
            <p:ph idx="1"/>
          </p:nvPr>
        </p:nvPicPr>
        <p:blipFill>
          <a:blip r:embed="rId2"/>
          <a:srcRect t="11489" b="20000"/>
          <a:stretch>
            <a:fillRect/>
          </a:stretch>
        </p:blipFill>
        <p:spPr>
          <a:xfrm>
            <a:off x="211667" y="1168754"/>
            <a:ext cx="8752416" cy="3257281"/>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Quick Demo: Bad vs. Good Prompting 🎯</a:t>
            </a:r>
          </a:p>
        </p:txBody>
      </p:sp>
      <p:sp>
        <p:nvSpPr>
          <p:cNvPr id="3" name="Content Placeholder 2"/>
          <p:cNvSpPr>
            <a:spLocks noGrp="1"/>
          </p:cNvSpPr>
          <p:nvPr>
            <p:ph idx="1"/>
          </p:nvPr>
        </p:nvSpPr>
        <p:spPr/>
        <p:txBody>
          <a:bodyPr vert="horz" lIns="91440" tIns="45720" rIns="91440" bIns="45720" rtlCol="0" anchor="t">
            <a:normAutofit/>
          </a:bodyPr>
          <a:lstStyle/>
          <a:p>
            <a:pPr marL="0" lvl="0" indent="0">
              <a:spcBef>
                <a:spcPts val="3000"/>
              </a:spcBef>
              <a:buNone/>
            </a:pPr>
            <a:r>
              <a:rPr b="1" dirty="0"/>
              <a:t>Let’s try both approaches…</a:t>
            </a:r>
            <a:endParaRPr lang="en-US" b="1" i="1" dirty="0">
              <a:ea typeface="Calibri"/>
              <a:cs typeface="Calibri"/>
            </a:endParaRPr>
          </a:p>
        </p:txBody>
      </p:sp>
      <p:sp>
        <p:nvSpPr>
          <p:cNvPr id="4" name="Content Placeholder 2">
            <a:extLst>
              <a:ext uri="{FF2B5EF4-FFF2-40B4-BE49-F238E27FC236}">
                <a16:creationId xmlns:a16="http://schemas.microsoft.com/office/drawing/2014/main" id="{A9FBA522-3C20-CA84-EB35-A476C5E7AC55}"/>
              </a:ext>
            </a:extLst>
          </p:cNvPr>
          <p:cNvSpPr>
            <a:spLocks noGrp="1"/>
          </p:cNvSpPr>
          <p:nvPr/>
        </p:nvSpPr>
        <p:spPr>
          <a:xfrm>
            <a:off x="410356" y="1893446"/>
            <a:ext cx="4038600" cy="2691809"/>
          </a:xfrm>
          <a:prstGeom prst="rect">
            <a:avLst/>
          </a:prstGeom>
        </p:spPr>
        <p:txBody>
          <a:bodyPr vert="horz" lIns="91440" tIns="45720" rIns="91440" bIns="45720" rtlCol="0">
            <a:normAutofit/>
          </a:bodyPr>
          <a:lstStyle>
            <a:lvl1pPr marL="342900" indent="-342900" algn="l" defTabSz="342900" rtl="0" eaLnBrk="1" latinLnBrk="0" hangingPunct="1">
              <a:spcBef>
                <a:spcPct val="20000"/>
              </a:spcBef>
              <a:buFont typeface="Arial"/>
              <a:buChar char="•"/>
              <a:defRPr sz="21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18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5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35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35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35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35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35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350" kern="1200">
                <a:solidFill>
                  <a:schemeClr val="tx1"/>
                </a:solidFill>
                <a:latin typeface="+mn-lt"/>
                <a:ea typeface="+mn-ea"/>
                <a:cs typeface="+mn-cs"/>
              </a:defRPr>
            </a:lvl9pPr>
          </a:lstStyle>
          <a:p>
            <a:pPr marL="0" lvl="0" indent="0">
              <a:spcBef>
                <a:spcPts val="3000"/>
              </a:spcBef>
              <a:buNone/>
            </a:pPr>
            <a:r>
              <a:rPr b="1"/>
              <a:t>First: The “Everything” Prompt </a:t>
            </a:r>
            <a:r>
              <a:rPr b="1" i="1"/>
              <a:t>(3 min)</a:t>
            </a:r>
          </a:p>
          <a:p>
            <a:pPr marL="0" lvl="0" indent="0">
              <a:buNone/>
            </a:pPr>
            <a:r>
              <a:rPr i="1"/>
              <a:t>Watch what happens when we ask for too much at once</a:t>
            </a:r>
          </a:p>
          <a:p>
            <a:pPr marL="0" lvl="0" indent="0">
              <a:buNone/>
            </a:pPr>
            <a:r>
              <a:t>“Analyze [winning dataset], create graphs, write conclusions, and suggest future research”</a:t>
            </a:r>
          </a:p>
        </p:txBody>
      </p:sp>
      <p:sp>
        <p:nvSpPr>
          <p:cNvPr id="5" name="Content Placeholder 3">
            <a:extLst>
              <a:ext uri="{FF2B5EF4-FFF2-40B4-BE49-F238E27FC236}">
                <a16:creationId xmlns:a16="http://schemas.microsoft.com/office/drawing/2014/main" id="{DAF7057F-1B0B-B983-BDCA-3AAF419823B7}"/>
              </a:ext>
            </a:extLst>
          </p:cNvPr>
          <p:cNvSpPr>
            <a:spLocks noGrp="1"/>
          </p:cNvSpPr>
          <p:nvPr/>
        </p:nvSpPr>
        <p:spPr>
          <a:xfrm>
            <a:off x="4601356" y="1893446"/>
            <a:ext cx="4038600" cy="2691809"/>
          </a:xfrm>
          <a:prstGeom prst="rect">
            <a:avLst/>
          </a:prstGeom>
        </p:spPr>
        <p:txBody>
          <a:bodyPr vert="horz" lIns="91440" tIns="45720" rIns="91440" bIns="45720" rtlCol="0">
            <a:normAutofit/>
          </a:bodyPr>
          <a:lstStyle>
            <a:lvl1pPr marL="342900" indent="-342900" algn="l" defTabSz="342900" rtl="0" eaLnBrk="1" latinLnBrk="0" hangingPunct="1">
              <a:spcBef>
                <a:spcPct val="20000"/>
              </a:spcBef>
              <a:buFont typeface="Arial"/>
              <a:buChar char="•"/>
              <a:defRPr sz="21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18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5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35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35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35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35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35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350" kern="1200">
                <a:solidFill>
                  <a:schemeClr val="tx1"/>
                </a:solidFill>
                <a:latin typeface="+mn-lt"/>
                <a:ea typeface="+mn-ea"/>
                <a:cs typeface="+mn-cs"/>
              </a:defRPr>
            </a:lvl9pPr>
          </a:lstStyle>
          <a:p>
            <a:pPr marL="0" lvl="0" indent="0">
              <a:spcBef>
                <a:spcPts val="3000"/>
              </a:spcBef>
              <a:buNone/>
            </a:pPr>
            <a:r>
              <a:rPr b="1"/>
              <a:t>Then: Our Structured Approach </a:t>
            </a:r>
            <a:r>
              <a:rPr b="1" i="1"/>
              <a:t>(7 min)</a:t>
            </a:r>
          </a:p>
          <a:p>
            <a:pPr marL="0" lvl="0" indent="0">
              <a:buNone/>
            </a:pPr>
            <a:r>
              <a:rPr i="1"/>
              <a:t>See the difference when we break it down</a:t>
            </a:r>
          </a:p>
          <a:p>
            <a:pPr marL="0" lvl="0" indent="0">
              <a:buNone/>
            </a:pPr>
            <a:r>
              <a:t>Steps 1 → 3 → 7 in sequence</a:t>
            </a:r>
          </a:p>
        </p:txBody>
      </p:sp>
      <p:sp>
        <p:nvSpPr>
          <p:cNvPr id="6" name="TextBox 5">
            <a:extLst>
              <a:ext uri="{FF2B5EF4-FFF2-40B4-BE49-F238E27FC236}">
                <a16:creationId xmlns:a16="http://schemas.microsoft.com/office/drawing/2014/main" id="{0D839B2B-7500-98C7-8D54-9AB7F39EDD9E}"/>
              </a:ext>
            </a:extLst>
          </p:cNvPr>
          <p:cNvSpPr txBox="1"/>
          <p:nvPr/>
        </p:nvSpPr>
        <p:spPr>
          <a:xfrm>
            <a:off x="408484" y="4582306"/>
            <a:ext cx="824271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400" b="1"/>
              <a:t>Pay attention to:</a:t>
            </a:r>
            <a:r>
              <a:rPr lang="en-US" sz="2400"/>
              <a:t> Response quality, detail level, and actionability</a:t>
            </a:r>
            <a:r>
              <a:rPr lang="en-US" sz="2400">
                <a:ea typeface="Calibri"/>
                <a:cs typeface="Calibri"/>
              </a:rPr>
              <a:t>​</a:t>
            </a:r>
            <a:endParaRPr lang="en-US"/>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Troubleshooting Common Issues 🔧</a:t>
            </a:r>
          </a:p>
        </p:txBody>
      </p:sp>
      <p:sp>
        <p:nvSpPr>
          <p:cNvPr id="3" name="Content Placeholder 2"/>
          <p:cNvSpPr>
            <a:spLocks noGrp="1"/>
          </p:cNvSpPr>
          <p:nvPr>
            <p:ph idx="1"/>
          </p:nvPr>
        </p:nvSpPr>
        <p:spPr/>
        <p:txBody>
          <a:bodyPr vert="horz" lIns="91440" tIns="45720" rIns="91440" bIns="45720" rtlCol="0" anchor="t">
            <a:normAutofit fontScale="85000" lnSpcReduction="10000"/>
          </a:bodyPr>
          <a:lstStyle/>
          <a:p>
            <a:pPr marL="0" indent="0">
              <a:buNone/>
            </a:pPr>
            <a:r>
              <a:rPr b="1" dirty="0"/>
              <a:t>Problem:</a:t>
            </a:r>
            <a:r>
              <a:rPr dirty="0"/>
              <a:t> AI gives generic </a:t>
            </a:r>
            <a:r>
              <a:rPr lang="en-US" dirty="0"/>
              <a:t>responses</a:t>
            </a:r>
          </a:p>
          <a:p>
            <a:pPr marL="0" indent="0">
              <a:buNone/>
            </a:pPr>
            <a:r>
              <a:rPr lang="en-US" b="1" dirty="0"/>
              <a:t>Solution</a:t>
            </a:r>
            <a:r>
              <a:rPr b="1" dirty="0"/>
              <a:t>:</a:t>
            </a:r>
            <a:r>
              <a:rPr dirty="0"/>
              <a:t> Add more specific requirements to your prompt</a:t>
            </a:r>
            <a:endParaRPr lang="en-US">
              <a:ea typeface="Calibri"/>
              <a:cs typeface="Calibri"/>
            </a:endParaRPr>
          </a:p>
          <a:p>
            <a:pPr marL="0" indent="0">
              <a:buNone/>
            </a:pPr>
            <a:endParaRPr lang="en-US" b="1" dirty="0"/>
          </a:p>
          <a:p>
            <a:pPr marL="0" indent="0">
              <a:buNone/>
            </a:pPr>
            <a:r>
              <a:rPr b="1" dirty="0"/>
              <a:t>Problem:</a:t>
            </a:r>
            <a:r>
              <a:rPr dirty="0"/>
              <a:t> Getting confused by long conversations</a:t>
            </a:r>
            <a:endParaRPr lang="en-US" dirty="0">
              <a:ea typeface="Calibri"/>
              <a:cs typeface="Calibri"/>
            </a:endParaRPr>
          </a:p>
          <a:p>
            <a:pPr marL="0" lvl="0" indent="0">
              <a:buNone/>
            </a:pPr>
            <a:r>
              <a:rPr b="1" dirty="0"/>
              <a:t>Solution:</a:t>
            </a:r>
            <a:r>
              <a:rPr dirty="0"/>
              <a:t> Start a new chat session</a:t>
            </a:r>
            <a:endParaRPr>
              <a:ea typeface="Calibri"/>
              <a:cs typeface="Calibri"/>
            </a:endParaRPr>
          </a:p>
          <a:p>
            <a:pPr marL="0" indent="0">
              <a:buNone/>
            </a:pPr>
            <a:endParaRPr lang="en-US" b="1" dirty="0"/>
          </a:p>
          <a:p>
            <a:pPr marL="0" indent="0">
              <a:buNone/>
            </a:pPr>
            <a:r>
              <a:rPr b="1" dirty="0"/>
              <a:t>Problem:</a:t>
            </a:r>
            <a:r>
              <a:rPr dirty="0"/>
              <a:t> AI refuses to help</a:t>
            </a:r>
            <a:endParaRPr lang="en-US" dirty="0">
              <a:ea typeface="Calibri"/>
              <a:cs typeface="Calibri"/>
            </a:endParaRPr>
          </a:p>
          <a:p>
            <a:pPr marL="0" lvl="0" indent="0">
              <a:buNone/>
            </a:pPr>
            <a:r>
              <a:rPr b="1" dirty="0"/>
              <a:t>Solution:</a:t>
            </a:r>
            <a:r>
              <a:rPr dirty="0"/>
              <a:t> Rephrase more academically, avoid trigger words</a:t>
            </a:r>
            <a:endParaRPr>
              <a:ea typeface="Calibri"/>
              <a:cs typeface="Calibri"/>
            </a:endParaRPr>
          </a:p>
          <a:p>
            <a:pPr marL="0" indent="0">
              <a:buNone/>
            </a:pPr>
            <a:endParaRPr lang="en-US" b="1" dirty="0"/>
          </a:p>
          <a:p>
            <a:pPr marL="0" lvl="0" indent="0">
              <a:buNone/>
            </a:pPr>
            <a:r>
              <a:rPr b="1" dirty="0"/>
              <a:t>Universal fix:</a:t>
            </a:r>
            <a:r>
              <a:rPr dirty="0"/>
              <a:t> When stuck, start fresh with a clearer, more specific prompt</a:t>
            </a:r>
            <a:endParaRPr>
              <a:ea typeface="Calibri"/>
              <a:cs typeface="Calibri"/>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Understanding AI Limitations ⚠️</a:t>
            </a:r>
          </a:p>
        </p:txBody>
      </p:sp>
      <p:sp>
        <p:nvSpPr>
          <p:cNvPr id="3" name="Content Placeholder 2"/>
          <p:cNvSpPr>
            <a:spLocks noGrp="1"/>
          </p:cNvSpPr>
          <p:nvPr>
            <p:ph idx="1"/>
          </p:nvPr>
        </p:nvSpPr>
        <p:spPr/>
        <p:txBody>
          <a:bodyPr/>
          <a:lstStyle/>
          <a:p>
            <a:pPr marL="0" lvl="0" indent="0">
              <a:spcBef>
                <a:spcPts val="3000"/>
              </a:spcBef>
              <a:buNone/>
            </a:pPr>
            <a:r>
              <a:rPr b="1"/>
              <a:t>Critical Things to Know</a:t>
            </a:r>
          </a:p>
        </p:txBody>
      </p:sp>
      <p:sp>
        <p:nvSpPr>
          <p:cNvPr id="4" name="Content Placeholder 2">
            <a:extLst>
              <a:ext uri="{FF2B5EF4-FFF2-40B4-BE49-F238E27FC236}">
                <a16:creationId xmlns:a16="http://schemas.microsoft.com/office/drawing/2014/main" id="{3CBDC302-DAB9-B41D-D5CF-45771925FC3E}"/>
              </a:ext>
            </a:extLst>
          </p:cNvPr>
          <p:cNvSpPr>
            <a:spLocks noGrp="1"/>
          </p:cNvSpPr>
          <p:nvPr/>
        </p:nvSpPr>
        <p:spPr>
          <a:xfrm>
            <a:off x="457200" y="2165143"/>
            <a:ext cx="4038600" cy="1773661"/>
          </a:xfrm>
          <a:prstGeom prst="rect">
            <a:avLst/>
          </a:prstGeom>
        </p:spPr>
        <p:txBody>
          <a:bodyPr vert="horz" lIns="91440" tIns="45720" rIns="91440" bIns="45720" rtlCol="0" anchor="t">
            <a:normAutofit fontScale="92500"/>
          </a:bodyPr>
          <a:lstStyle>
            <a:lvl1pPr marL="342900" indent="-342900" algn="l" defTabSz="342900" rtl="0" eaLnBrk="1" latinLnBrk="0" hangingPunct="1">
              <a:spcBef>
                <a:spcPct val="20000"/>
              </a:spcBef>
              <a:buFont typeface="Arial"/>
              <a:buChar char="•"/>
              <a:defRPr sz="21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18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5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35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35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35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35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35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350" kern="1200">
                <a:solidFill>
                  <a:schemeClr val="tx1"/>
                </a:solidFill>
                <a:latin typeface="+mn-lt"/>
                <a:ea typeface="+mn-ea"/>
                <a:cs typeface="+mn-cs"/>
              </a:defRPr>
            </a:lvl9pPr>
          </a:lstStyle>
          <a:p>
            <a:pPr marL="0" indent="0">
              <a:buNone/>
            </a:pPr>
            <a:r>
              <a:rPr b="1" dirty="0"/>
              <a:t>Hallucinations</a:t>
            </a:r>
            <a:r>
              <a:rPr dirty="0"/>
              <a:t> </a:t>
            </a:r>
            <a:endParaRPr lang="en-US" dirty="0"/>
          </a:p>
          <a:p>
            <a:pPr marL="0" indent="0">
              <a:buNone/>
            </a:pPr>
            <a:r>
              <a:rPr dirty="0"/>
              <a:t>- AI can “make up” information </a:t>
            </a:r>
            <a:endParaRPr lang="en-US" dirty="0"/>
          </a:p>
          <a:p>
            <a:pPr marL="0" indent="0">
              <a:buNone/>
            </a:pPr>
            <a:r>
              <a:rPr dirty="0"/>
              <a:t>- Fake citations are common </a:t>
            </a:r>
            <a:endParaRPr lang="en-US"/>
          </a:p>
          <a:p>
            <a:pPr marL="0" indent="0">
              <a:buNone/>
            </a:pPr>
            <a:r>
              <a:rPr dirty="0"/>
              <a:t>- Always verify sources </a:t>
            </a:r>
            <a:endParaRPr lang="en-US" dirty="0"/>
          </a:p>
          <a:p>
            <a:pPr marL="0" lvl="0" indent="0">
              <a:buNone/>
            </a:pPr>
            <a:r>
              <a:rPr dirty="0"/>
              <a:t>- May invent plausible-sounding data</a:t>
            </a:r>
            <a:endParaRPr>
              <a:ea typeface="Calibri"/>
              <a:cs typeface="Calibri"/>
            </a:endParaRPr>
          </a:p>
        </p:txBody>
      </p:sp>
      <p:sp>
        <p:nvSpPr>
          <p:cNvPr id="5" name="Content Placeholder 3">
            <a:extLst>
              <a:ext uri="{FF2B5EF4-FFF2-40B4-BE49-F238E27FC236}">
                <a16:creationId xmlns:a16="http://schemas.microsoft.com/office/drawing/2014/main" id="{D0E04089-FF75-BB2F-AFF0-9F47113A6D48}"/>
              </a:ext>
            </a:extLst>
          </p:cNvPr>
          <p:cNvSpPr>
            <a:spLocks noGrp="1"/>
          </p:cNvSpPr>
          <p:nvPr/>
        </p:nvSpPr>
        <p:spPr>
          <a:xfrm>
            <a:off x="4648200" y="2165143"/>
            <a:ext cx="4038600" cy="1773661"/>
          </a:xfrm>
          <a:prstGeom prst="rect">
            <a:avLst/>
          </a:prstGeom>
        </p:spPr>
        <p:txBody>
          <a:bodyPr vert="horz" lIns="91440" tIns="45720" rIns="91440" bIns="45720" rtlCol="0" anchor="t">
            <a:normAutofit fontScale="92500"/>
          </a:bodyPr>
          <a:lstStyle>
            <a:lvl1pPr marL="342900" indent="-342900" algn="l" defTabSz="342900" rtl="0" eaLnBrk="1" latinLnBrk="0" hangingPunct="1">
              <a:spcBef>
                <a:spcPct val="20000"/>
              </a:spcBef>
              <a:buFont typeface="Arial"/>
              <a:buChar char="•"/>
              <a:defRPr sz="21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18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5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35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35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35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35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35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350" kern="1200">
                <a:solidFill>
                  <a:schemeClr val="tx1"/>
                </a:solidFill>
                <a:latin typeface="+mn-lt"/>
                <a:ea typeface="+mn-ea"/>
                <a:cs typeface="+mn-cs"/>
              </a:defRPr>
            </a:lvl9pPr>
          </a:lstStyle>
          <a:p>
            <a:pPr marL="0" indent="0">
              <a:buNone/>
            </a:pPr>
            <a:r>
              <a:rPr b="1" dirty="0"/>
              <a:t>Other Limitations</a:t>
            </a:r>
            <a:r>
              <a:rPr dirty="0"/>
              <a:t> </a:t>
            </a:r>
            <a:endParaRPr lang="en-US" dirty="0"/>
          </a:p>
          <a:p>
            <a:pPr marL="0" indent="0">
              <a:buNone/>
            </a:pPr>
            <a:r>
              <a:rPr dirty="0"/>
              <a:t>- Knowledge cutoff dates </a:t>
            </a:r>
            <a:endParaRPr lang="en-US" dirty="0"/>
          </a:p>
          <a:p>
            <a:pPr marL="0" indent="0">
              <a:buNone/>
            </a:pPr>
            <a:r>
              <a:rPr dirty="0"/>
              <a:t>- Can’t access real databases </a:t>
            </a:r>
            <a:endParaRPr lang="en-US"/>
          </a:p>
          <a:p>
            <a:pPr marL="0" indent="0">
              <a:buNone/>
            </a:pPr>
            <a:r>
              <a:rPr dirty="0"/>
              <a:t>- No actual lab work </a:t>
            </a:r>
            <a:endParaRPr lang="en-US" dirty="0"/>
          </a:p>
          <a:p>
            <a:pPr marL="0" lvl="0" indent="0">
              <a:buNone/>
            </a:pPr>
            <a:r>
              <a:rPr dirty="0"/>
              <a:t>- Context window limits</a:t>
            </a:r>
            <a:endParaRPr>
              <a:ea typeface="Calibri"/>
              <a:cs typeface="Calibri"/>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2554CA6-288E-4202-BC52-2E5A8F0C0A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B10BB131-AC8E-4A8E-A5D1-36260F720C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6891" y="839273"/>
            <a:ext cx="3464954" cy="346495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78305" y="1047514"/>
            <a:ext cx="2430380" cy="3048471"/>
          </a:xfrm>
        </p:spPr>
        <p:txBody>
          <a:bodyPr>
            <a:normAutofit/>
          </a:bodyPr>
          <a:lstStyle/>
          <a:p>
            <a:pPr marL="0" lvl="0" indent="0">
              <a:buNone/>
            </a:pPr>
            <a:r>
              <a:rPr lang="en-US">
                <a:solidFill>
                  <a:srgbClr val="FFFFFF"/>
                </a:solidFill>
              </a:rPr>
              <a:t>Golden Rule for Research</a:t>
            </a:r>
          </a:p>
        </p:txBody>
      </p:sp>
      <p:sp>
        <p:nvSpPr>
          <p:cNvPr id="12" name="Arc 11">
            <a:extLst>
              <a:ext uri="{FF2B5EF4-FFF2-40B4-BE49-F238E27FC236}">
                <a16:creationId xmlns:a16="http://schemas.microsoft.com/office/drawing/2014/main" id="{5B7778FC-632E-4DCA-A7CB-0D7731CCF9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9809111">
            <a:off x="6512790" y="705861"/>
            <a:ext cx="2240924" cy="2240924"/>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FA23A907-97FB-4A8F-880A-DD77401C429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536" y="3585744"/>
            <a:ext cx="409575" cy="40957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4027614" y="1144524"/>
            <a:ext cx="4152298" cy="2951461"/>
          </a:xfrm>
        </p:spPr>
        <p:txBody>
          <a:bodyPr>
            <a:normAutofit/>
          </a:bodyPr>
          <a:lstStyle/>
          <a:p>
            <a:pPr marL="0" lvl="0" indent="0">
              <a:buNone/>
            </a:pPr>
            <a:r>
              <a:rPr b="1"/>
              <a:t>Never trust, always verify!</a:t>
            </a:r>
            <a:r>
              <a:t> Use AI for ideation and structure, but validate all facts, citations, and data.</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51435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865179"/>
            <a:ext cx="2400300" cy="3345872"/>
          </a:xfrm>
        </p:spPr>
        <p:txBody>
          <a:bodyPr>
            <a:normAutofit/>
          </a:bodyPr>
          <a:lstStyle/>
          <a:p>
            <a:pPr marL="0" lvl="0" indent="0">
              <a:buNone/>
            </a:pPr>
            <a:r>
              <a:rPr lang="en-US">
                <a:solidFill>
                  <a:srgbClr val="FFFFFF"/>
                </a:solidFill>
              </a:rPr>
              <a:t>Key Takeaways 🎓</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1841609"/>
            <a:ext cx="3062575" cy="3062575"/>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335481" y="443508"/>
            <a:ext cx="5179868" cy="4189214"/>
          </a:xfrm>
        </p:spPr>
        <p:txBody>
          <a:bodyPr vert="horz" lIns="91440" tIns="45720" rIns="91440" bIns="45720" rtlCol="0" anchor="ctr">
            <a:normAutofit/>
          </a:bodyPr>
          <a:lstStyle/>
          <a:p>
            <a:pPr>
              <a:lnSpc>
                <a:spcPct val="90000"/>
              </a:lnSpc>
              <a:buAutoNum type="arabicPeriod"/>
            </a:pPr>
            <a:r>
              <a:rPr lang="en-US" sz="2000" b="1"/>
              <a:t>One Task, One Prompt</a:t>
            </a:r>
            <a:r>
              <a:rPr lang="en-US" sz="2000"/>
              <a:t> - Your golden rule </a:t>
            </a:r>
          </a:p>
          <a:p>
            <a:pPr marL="342900" lvl="0" indent="-342900">
              <a:lnSpc>
                <a:spcPct val="90000"/>
              </a:lnSpc>
              <a:buAutoNum type="arabicPeriod"/>
            </a:pPr>
            <a:r>
              <a:rPr lang="en-US" sz="2000" b="1"/>
              <a:t>Structure = Success</a:t>
            </a:r>
            <a:r>
              <a:rPr lang="en-US" sz="2000"/>
              <a:t> - Guide the AI step-by-step</a:t>
            </a:r>
            <a:endParaRPr lang="en-US" sz="2000">
              <a:ea typeface="Calibri"/>
              <a:cs typeface="Calibri"/>
            </a:endParaRPr>
          </a:p>
          <a:p>
            <a:pPr marL="342900" lvl="0" indent="-342900">
              <a:lnSpc>
                <a:spcPct val="90000"/>
              </a:lnSpc>
              <a:buAutoNum type="arabicPeriod"/>
            </a:pPr>
            <a:r>
              <a:rPr lang="en-US" sz="2000" b="1"/>
              <a:t>Iterate &amp; Refine</a:t>
            </a:r>
            <a:r>
              <a:rPr lang="en-US" sz="2000"/>
              <a:t> - Fix what needs fixing</a:t>
            </a:r>
            <a:endParaRPr lang="en-US" sz="2000">
              <a:ea typeface="Calibri"/>
              <a:cs typeface="Calibri"/>
            </a:endParaRPr>
          </a:p>
          <a:p>
            <a:pPr marL="342900" lvl="0" indent="-342900">
              <a:lnSpc>
                <a:spcPct val="90000"/>
              </a:lnSpc>
              <a:buAutoNum type="arabicPeriod"/>
            </a:pPr>
            <a:r>
              <a:rPr lang="en-US" sz="2000" b="1"/>
              <a:t>Think Like a Manager</a:t>
            </a:r>
            <a:r>
              <a:rPr lang="en-US" sz="2000"/>
              <a:t> - You’re the boss!</a:t>
            </a:r>
            <a:endParaRPr lang="en-US" sz="2000">
              <a:ea typeface="Calibri"/>
              <a:cs typeface="Calibri"/>
            </a:endParaRPr>
          </a:p>
          <a:p>
            <a:pPr marL="342900" lvl="0" indent="-342900">
              <a:lnSpc>
                <a:spcPct val="90000"/>
              </a:lnSpc>
              <a:buAutoNum type="arabicPeriod"/>
            </a:pPr>
            <a:r>
              <a:rPr lang="en-US" sz="2000" b="1"/>
              <a:t>Always Verify</a:t>
            </a:r>
            <a:r>
              <a:rPr lang="en-US" sz="2000"/>
              <a:t> - AI assists, you validate</a:t>
            </a:r>
            <a:endParaRPr lang="en-US" sz="2000">
              <a:ea typeface="Calibri"/>
              <a:cs typeface="Calibri"/>
            </a:endParaRPr>
          </a:p>
          <a:p>
            <a:pPr marL="0" lvl="0" indent="0">
              <a:lnSpc>
                <a:spcPct val="90000"/>
              </a:lnSpc>
              <a:spcBef>
                <a:spcPts val="3000"/>
              </a:spcBef>
              <a:buNone/>
            </a:pPr>
            <a:r>
              <a:rPr lang="en-US" sz="2000" b="1"/>
              <a:t>Next Session Preview 👀</a:t>
            </a:r>
            <a:endParaRPr lang="en-US" sz="2000" b="1">
              <a:ea typeface="Calibri"/>
              <a:cs typeface="Calibri"/>
            </a:endParaRPr>
          </a:p>
          <a:p>
            <a:pPr lvl="0">
              <a:lnSpc>
                <a:spcPct val="90000"/>
              </a:lnSpc>
            </a:pPr>
            <a:r>
              <a:rPr lang="en-US" sz="2000"/>
              <a:t>Hands-on practice with all 10 steps</a:t>
            </a:r>
            <a:endParaRPr lang="en-US" sz="2000">
              <a:ea typeface="Calibri"/>
              <a:cs typeface="Calibri"/>
            </a:endParaRPr>
          </a:p>
          <a:p>
            <a:pPr lvl="0">
              <a:lnSpc>
                <a:spcPct val="90000"/>
              </a:lnSpc>
            </a:pPr>
            <a:r>
              <a:rPr lang="en-US" sz="2000"/>
              <a:t>Building your own AI research agent</a:t>
            </a:r>
            <a:endParaRPr lang="en-US" sz="2000">
              <a:ea typeface="Calibri"/>
              <a:cs typeface="Calibri"/>
            </a:endParaRPr>
          </a:p>
          <a:p>
            <a:pPr lvl="0">
              <a:lnSpc>
                <a:spcPct val="90000"/>
              </a:lnSpc>
            </a:pPr>
            <a:r>
              <a:rPr lang="en-US" sz="2000"/>
              <a:t>Advanced techniques and shortcuts</a:t>
            </a:r>
            <a:endParaRPr lang="en-US" sz="2000">
              <a:ea typeface="Calibri"/>
              <a:cs typeface="Calibri"/>
            </a:endParaRPr>
          </a:p>
          <a:p>
            <a:pPr lvl="0">
              <a:lnSpc>
                <a:spcPct val="90000"/>
              </a:lnSpc>
            </a:pPr>
            <a:r>
              <a:rPr lang="en-US" sz="2000" b="1"/>
              <a:t>Bring a research topic you’re curious about!</a:t>
            </a:r>
            <a:endParaRPr lang="en-US" sz="2000" b="1">
              <a:ea typeface="Calibri"/>
              <a:cs typeface="Calibri"/>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Your Mission (Should You Choose to Accept) 🎯</a:t>
            </a:r>
          </a:p>
        </p:txBody>
      </p:sp>
      <p:sp>
        <p:nvSpPr>
          <p:cNvPr id="3" name="Content Placeholder 2"/>
          <p:cNvSpPr>
            <a:spLocks noGrp="1"/>
          </p:cNvSpPr>
          <p:nvPr>
            <p:ph idx="1"/>
          </p:nvPr>
        </p:nvSpPr>
        <p:spPr/>
        <p:txBody>
          <a:bodyPr/>
          <a:lstStyle/>
          <a:p>
            <a:pPr marL="0" lvl="0" indent="0">
              <a:spcBef>
                <a:spcPts val="3000"/>
              </a:spcBef>
              <a:buNone/>
            </a:pPr>
            <a:r>
              <a:rPr b="1"/>
              <a:t>Before Next Session:</a:t>
            </a:r>
          </a:p>
          <a:p>
            <a:pPr marL="342900" lvl="0" indent="-342900">
              <a:buAutoNum type="arabicPeriod"/>
            </a:pPr>
            <a:r>
              <a:rPr b="1"/>
              <a:t>Think</a:t>
            </a:r>
            <a:r>
              <a:t> of a research topic you’re interested in</a:t>
            </a:r>
          </a:p>
          <a:p>
            <a:pPr marL="342900" lvl="0" indent="-342900">
              <a:buAutoNum type="arabicPeriod"/>
            </a:pPr>
            <a:r>
              <a:rPr b="1"/>
              <a:t>Try</a:t>
            </a:r>
            <a:r>
              <a:t> the idea generation prompt on your own</a:t>
            </a:r>
          </a:p>
          <a:p>
            <a:pPr marL="342900" lvl="0" indent="-342900">
              <a:buAutoNum type="arabicPeriod"/>
            </a:pPr>
            <a:r>
              <a:rPr b="1"/>
              <a:t>Note</a:t>
            </a:r>
            <a:r>
              <a:t> what works and what doesn’t</a:t>
            </a:r>
          </a:p>
          <a:p>
            <a:pPr marL="342900" lvl="0" indent="-342900">
              <a:buAutoNum type="arabicPeriod"/>
            </a:pPr>
            <a:r>
              <a:rPr b="1"/>
              <a:t>Bookmark</a:t>
            </a:r>
            <a:r>
              <a:t> copilot.microsoft.com or your preferred AI tool</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1ACA2EA0-FFD3-42EC-9406-B595015ED9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9" name="Rectangle 28">
            <a:extLst>
              <a:ext uri="{FF2B5EF4-FFF2-40B4-BE49-F238E27FC236}">
                <a16:creationId xmlns:a16="http://schemas.microsoft.com/office/drawing/2014/main" id="{D5288BCE-665C-472A-8C43-664BCFA31E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46571" y="935831"/>
            <a:ext cx="6858000" cy="2255585"/>
          </a:xfrm>
          <a:prstGeom prst="rect">
            <a:avLst/>
          </a:prstGeom>
          <a:solidFill>
            <a:schemeClr val="bg1"/>
          </a:solidFill>
          <a:ln w="12700">
            <a:solidFill>
              <a:srgbClr val="E1E1E1"/>
            </a:solidFill>
          </a:ln>
          <a:effectLst>
            <a:outerShdw blurRad="50800" dist="38100" dir="2700000" algn="tl" rotWithShape="0">
              <a:schemeClr val="bg1">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p:cNvSpPr>
            <a:spLocks noGrp="1"/>
          </p:cNvSpPr>
          <p:nvPr>
            <p:ph type="title"/>
          </p:nvPr>
        </p:nvSpPr>
        <p:spPr>
          <a:xfrm>
            <a:off x="1353741" y="1081629"/>
            <a:ext cx="6436518" cy="1632996"/>
          </a:xfrm>
        </p:spPr>
        <p:txBody>
          <a:bodyPr vert="horz" lIns="91440" tIns="45720" rIns="91440" bIns="45720" rtlCol="0" anchor="ctr">
            <a:normAutofit/>
          </a:bodyPr>
          <a:lstStyle/>
          <a:p>
            <a:pPr marL="0" lvl="0" indent="0" defTabSz="914400">
              <a:lnSpc>
                <a:spcPct val="90000"/>
              </a:lnSpc>
            </a:pPr>
            <a:r>
              <a:rPr lang="en-US" sz="5000" kern="1200">
                <a:solidFill>
                  <a:schemeClr val="tx1"/>
                </a:solidFill>
                <a:latin typeface="+mj-lt"/>
                <a:ea typeface="+mj-ea"/>
                <a:cs typeface="+mj-cs"/>
              </a:rPr>
              <a:t>Remember</a:t>
            </a:r>
          </a:p>
        </p:txBody>
      </p:sp>
      <p:sp>
        <p:nvSpPr>
          <p:cNvPr id="31" name="Rectangle: Rounded Corners 30">
            <a:extLst>
              <a:ext uri="{FF2B5EF4-FFF2-40B4-BE49-F238E27FC236}">
                <a16:creationId xmlns:a16="http://schemas.microsoft.com/office/drawing/2014/main" id="{46C57131-53A7-4C1A-BEA8-25F06A06AD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65904" y="2934241"/>
            <a:ext cx="5419335" cy="5143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925241" y="2971800"/>
            <a:ext cx="5293518" cy="435768"/>
          </a:xfrm>
        </p:spPr>
        <p:txBody>
          <a:bodyPr vert="horz" lIns="91440" tIns="45720" rIns="91440" bIns="45720" rtlCol="0" anchor="ctr">
            <a:normAutofit/>
          </a:bodyPr>
          <a:lstStyle/>
          <a:p>
            <a:pPr marL="0" lvl="0" indent="0" algn="ctr" defTabSz="914400">
              <a:lnSpc>
                <a:spcPct val="90000"/>
              </a:lnSpc>
              <a:spcBef>
                <a:spcPts val="1000"/>
              </a:spcBef>
              <a:buNone/>
            </a:pPr>
            <a:r>
              <a:rPr lang="en-US" sz="1600" kern="1200">
                <a:solidFill>
                  <a:srgbClr val="FFFFFF"/>
                </a:solidFill>
                <a:latin typeface="+mn-lt"/>
                <a:ea typeface="+mn-ea"/>
                <a:cs typeface="+mn-cs"/>
              </a:rPr>
              <a:t>You’re not learning to use AI - you’re learning to </a:t>
            </a:r>
            <a:r>
              <a:rPr lang="en-US" sz="1600" b="1" kern="1200">
                <a:solidFill>
                  <a:srgbClr val="FFFFFF"/>
                </a:solidFill>
                <a:latin typeface="+mn-lt"/>
                <a:ea typeface="+mn-ea"/>
                <a:cs typeface="+mn-cs"/>
              </a:rPr>
              <a:t>manage</a:t>
            </a:r>
            <a:r>
              <a:rPr lang="en-US" sz="1600" kern="1200">
                <a:solidFill>
                  <a:srgbClr val="FFFFFF"/>
                </a:solidFill>
                <a:latin typeface="+mn-lt"/>
                <a:ea typeface="+mn-ea"/>
                <a:cs typeface="+mn-cs"/>
              </a:rPr>
              <a:t> AI</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0060" y="244026"/>
            <a:ext cx="3276451" cy="1467631"/>
          </a:xfrm>
        </p:spPr>
        <p:txBody>
          <a:bodyPr anchor="b">
            <a:normAutofit/>
          </a:bodyPr>
          <a:lstStyle/>
          <a:p>
            <a:pPr marL="0" lvl="0" indent="0">
              <a:buNone/>
            </a:pPr>
            <a:r>
              <a:rPr lang="en-US" sz="4100"/>
              <a:t>Questions? </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060" y="1940245"/>
            <a:ext cx="2606040" cy="13716"/>
          </a:xfrm>
          <a:custGeom>
            <a:avLst/>
            <a:gdLst>
              <a:gd name="connsiteX0" fmla="*/ 0 w 2606040"/>
              <a:gd name="connsiteY0" fmla="*/ 0 h 13716"/>
              <a:gd name="connsiteX1" fmla="*/ 625450 w 2606040"/>
              <a:gd name="connsiteY1" fmla="*/ 0 h 13716"/>
              <a:gd name="connsiteX2" fmla="*/ 1224839 w 2606040"/>
              <a:gd name="connsiteY2" fmla="*/ 0 h 13716"/>
              <a:gd name="connsiteX3" fmla="*/ 1824228 w 2606040"/>
              <a:gd name="connsiteY3" fmla="*/ 0 h 13716"/>
              <a:gd name="connsiteX4" fmla="*/ 2606040 w 2606040"/>
              <a:gd name="connsiteY4" fmla="*/ 0 h 13716"/>
              <a:gd name="connsiteX5" fmla="*/ 2606040 w 2606040"/>
              <a:gd name="connsiteY5" fmla="*/ 13716 h 13716"/>
              <a:gd name="connsiteX6" fmla="*/ 1902409 w 2606040"/>
              <a:gd name="connsiteY6" fmla="*/ 13716 h 13716"/>
              <a:gd name="connsiteX7" fmla="*/ 1276960 w 2606040"/>
              <a:gd name="connsiteY7" fmla="*/ 13716 h 13716"/>
              <a:gd name="connsiteX8" fmla="*/ 677570 w 2606040"/>
              <a:gd name="connsiteY8" fmla="*/ 13716 h 13716"/>
              <a:gd name="connsiteX9" fmla="*/ 0 w 2606040"/>
              <a:gd name="connsiteY9" fmla="*/ 13716 h 13716"/>
              <a:gd name="connsiteX10" fmla="*/ 0 w 2606040"/>
              <a:gd name="connsiteY10"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06040" h="13716" fill="none" extrusionOk="0">
                <a:moveTo>
                  <a:pt x="0" y="0"/>
                </a:moveTo>
                <a:cubicBezTo>
                  <a:pt x="266776" y="-600"/>
                  <a:pt x="322756" y="3201"/>
                  <a:pt x="625450" y="0"/>
                </a:cubicBezTo>
                <a:cubicBezTo>
                  <a:pt x="928144" y="-3201"/>
                  <a:pt x="968141" y="9269"/>
                  <a:pt x="1224839" y="0"/>
                </a:cubicBezTo>
                <a:cubicBezTo>
                  <a:pt x="1481537" y="-9269"/>
                  <a:pt x="1569059" y="21947"/>
                  <a:pt x="1824228" y="0"/>
                </a:cubicBezTo>
                <a:cubicBezTo>
                  <a:pt x="2079397" y="-21947"/>
                  <a:pt x="2326053" y="-10194"/>
                  <a:pt x="2606040" y="0"/>
                </a:cubicBezTo>
                <a:cubicBezTo>
                  <a:pt x="2605690" y="5728"/>
                  <a:pt x="2605650" y="7624"/>
                  <a:pt x="2606040" y="13716"/>
                </a:cubicBezTo>
                <a:cubicBezTo>
                  <a:pt x="2256758" y="26838"/>
                  <a:pt x="2173673" y="-17450"/>
                  <a:pt x="1902409" y="13716"/>
                </a:cubicBezTo>
                <a:cubicBezTo>
                  <a:pt x="1631145" y="44882"/>
                  <a:pt x="1461378" y="894"/>
                  <a:pt x="1276960" y="13716"/>
                </a:cubicBezTo>
                <a:cubicBezTo>
                  <a:pt x="1092542" y="26538"/>
                  <a:pt x="890442" y="8641"/>
                  <a:pt x="677570" y="13716"/>
                </a:cubicBezTo>
                <a:cubicBezTo>
                  <a:pt x="464698" y="18792"/>
                  <a:pt x="187648" y="31265"/>
                  <a:pt x="0" y="13716"/>
                </a:cubicBezTo>
                <a:cubicBezTo>
                  <a:pt x="-302" y="10335"/>
                  <a:pt x="417" y="4724"/>
                  <a:pt x="0" y="0"/>
                </a:cubicBezTo>
                <a:close/>
              </a:path>
              <a:path w="2606040" h="13716" stroke="0" extrusionOk="0">
                <a:moveTo>
                  <a:pt x="0" y="0"/>
                </a:moveTo>
                <a:cubicBezTo>
                  <a:pt x="197231" y="3803"/>
                  <a:pt x="358914" y="-9291"/>
                  <a:pt x="599389" y="0"/>
                </a:cubicBezTo>
                <a:cubicBezTo>
                  <a:pt x="839864" y="9291"/>
                  <a:pt x="979371" y="8509"/>
                  <a:pt x="1303020" y="0"/>
                </a:cubicBezTo>
                <a:cubicBezTo>
                  <a:pt x="1626669" y="-8509"/>
                  <a:pt x="1726300" y="7440"/>
                  <a:pt x="1876349" y="0"/>
                </a:cubicBezTo>
                <a:cubicBezTo>
                  <a:pt x="2026398" y="-7440"/>
                  <a:pt x="2430712" y="17957"/>
                  <a:pt x="2606040" y="0"/>
                </a:cubicBezTo>
                <a:cubicBezTo>
                  <a:pt x="2606569" y="5071"/>
                  <a:pt x="2606315" y="7437"/>
                  <a:pt x="2606040" y="13716"/>
                </a:cubicBezTo>
                <a:cubicBezTo>
                  <a:pt x="2393024" y="-2332"/>
                  <a:pt x="2191161" y="34687"/>
                  <a:pt x="1980590" y="13716"/>
                </a:cubicBezTo>
                <a:cubicBezTo>
                  <a:pt x="1770019" y="-7255"/>
                  <a:pt x="1476440" y="31542"/>
                  <a:pt x="1276960" y="13716"/>
                </a:cubicBezTo>
                <a:cubicBezTo>
                  <a:pt x="1077480" y="-4110"/>
                  <a:pt x="880988" y="37553"/>
                  <a:pt x="651510" y="13716"/>
                </a:cubicBezTo>
                <a:cubicBezTo>
                  <a:pt x="422032" y="-10121"/>
                  <a:pt x="130744" y="-6519"/>
                  <a:pt x="0" y="13716"/>
                </a:cubicBezTo>
                <a:cubicBezTo>
                  <a:pt x="198" y="8947"/>
                  <a:pt x="304" y="520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0060" y="2154674"/>
            <a:ext cx="3182691" cy="2490501"/>
          </a:xfrm>
        </p:spPr>
        <p:txBody>
          <a:bodyPr vert="horz" lIns="91440" tIns="45720" rIns="91440" bIns="45720" rtlCol="0">
            <a:normAutofit/>
          </a:bodyPr>
          <a:lstStyle/>
          <a:p>
            <a:pPr marL="0" lvl="0" indent="0">
              <a:spcBef>
                <a:spcPts val="3000"/>
              </a:spcBef>
              <a:buNone/>
            </a:pPr>
            <a:r>
              <a:rPr lang="en-US" sz="1700" b="1"/>
              <a:t>Let’s Discuss!</a:t>
            </a:r>
          </a:p>
          <a:p>
            <a:r>
              <a:rPr lang="en-US" sz="1700" dirty="0">
                <a:ea typeface="Calibri"/>
                <a:cs typeface="Calibri"/>
              </a:rPr>
              <a:t>Concerns about the workflow?</a:t>
            </a:r>
          </a:p>
          <a:p>
            <a:r>
              <a:rPr lang="en-US" sz="1700" dirty="0">
                <a:ea typeface="Calibri"/>
                <a:cs typeface="Calibri"/>
              </a:rPr>
              <a:t>Technical questions?</a:t>
            </a:r>
          </a:p>
          <a:p>
            <a:r>
              <a:rPr lang="en-US" sz="1700" dirty="0">
                <a:ea typeface="Calibri"/>
                <a:cs typeface="Calibri"/>
              </a:rPr>
              <a:t>Want to see another demo?</a:t>
            </a:r>
          </a:p>
          <a:p>
            <a:r>
              <a:rPr lang="en-US" sz="1700" dirty="0">
                <a:ea typeface="Calibri"/>
                <a:cs typeface="Calibri"/>
              </a:rPr>
              <a:t>Ethical considerations?</a:t>
            </a:r>
          </a:p>
          <a:p>
            <a:pPr marL="0" indent="0">
              <a:spcBef>
                <a:spcPts val="3000"/>
              </a:spcBef>
              <a:buNone/>
            </a:pPr>
            <a:endParaRPr lang="en-US" sz="1700" b="1">
              <a:ea typeface="Calibri"/>
              <a:cs typeface="Calibri"/>
            </a:endParaRPr>
          </a:p>
        </p:txBody>
      </p:sp>
      <p:pic>
        <p:nvPicPr>
          <p:cNvPr id="5" name="Picture 4">
            <a:extLst>
              <a:ext uri="{FF2B5EF4-FFF2-40B4-BE49-F238E27FC236}">
                <a16:creationId xmlns:a16="http://schemas.microsoft.com/office/drawing/2014/main" id="{087E6275-495E-3F4A-1F49-E9886892BFE2}"/>
              </a:ext>
            </a:extLst>
          </p:cNvPr>
          <p:cNvPicPr>
            <a:picLocks noGrp="1" noChangeAspect="1"/>
          </p:cNvPicPr>
          <p:nvPr/>
        </p:nvPicPr>
        <p:blipFill>
          <a:blip r:embed="rId2"/>
          <a:srcRect l="15183" r="17865"/>
          <a:stretch>
            <a:fillRect/>
          </a:stretch>
        </p:blipFill>
        <p:spPr bwMode="auto">
          <a:xfrm>
            <a:off x="3983776" y="10"/>
            <a:ext cx="5159081" cy="51434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p:spPr>
      </p:pic>
      <p:sp>
        <p:nvSpPr>
          <p:cNvPr id="4" name="Content Placeholder 2">
            <a:extLst>
              <a:ext uri="{FF2B5EF4-FFF2-40B4-BE49-F238E27FC236}">
                <a16:creationId xmlns:a16="http://schemas.microsoft.com/office/drawing/2014/main" id="{D2058A88-2D61-AED3-2D24-CF9AD19291C6}"/>
              </a:ext>
            </a:extLst>
          </p:cNvPr>
          <p:cNvSpPr>
            <a:spLocks noGrp="1"/>
          </p:cNvSpPr>
          <p:nvPr/>
        </p:nvSpPr>
        <p:spPr>
          <a:xfrm>
            <a:off x="457200" y="1959028"/>
            <a:ext cx="4038600" cy="2363899"/>
          </a:xfrm>
          <a:prstGeom prst="rect">
            <a:avLst/>
          </a:prstGeom>
        </p:spPr>
        <p:txBody>
          <a:bodyPr vert="horz" lIns="91440" tIns="45720" rIns="91440" bIns="45720" rtlCol="0" anchor="t">
            <a:normAutofit/>
          </a:bodyPr>
          <a:lstStyle>
            <a:lvl1pPr marL="342900" indent="-342900" algn="l" defTabSz="342900" rtl="0" eaLnBrk="1" latinLnBrk="0" hangingPunct="1">
              <a:spcBef>
                <a:spcPct val="20000"/>
              </a:spcBef>
              <a:buFont typeface="Arial"/>
              <a:buChar char="•"/>
              <a:defRPr sz="21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18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5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35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35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35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35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35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350" kern="1200">
                <a:solidFill>
                  <a:schemeClr val="tx1"/>
                </a:solidFill>
                <a:latin typeface="+mn-lt"/>
                <a:ea typeface="+mn-ea"/>
                <a:cs typeface="+mn-cs"/>
              </a:defRPr>
            </a:lvl9pPr>
          </a:lstStyle>
          <a:p>
            <a:pPr lvl="0"/>
            <a:endParaRPr lang="en-US" dirty="0">
              <a:ea typeface="Calibri"/>
              <a:cs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51435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865179"/>
            <a:ext cx="2400300" cy="3345872"/>
          </a:xfrm>
        </p:spPr>
        <p:txBody>
          <a:bodyPr>
            <a:normAutofit/>
          </a:bodyPr>
          <a:lstStyle/>
          <a:p>
            <a:pPr marL="0" lvl="0" indent="0">
              <a:buNone/>
            </a:pPr>
            <a:r>
              <a:rPr lang="en-US">
                <a:solidFill>
                  <a:srgbClr val="FFFFFF"/>
                </a:solidFill>
              </a:rPr>
              <a:t>AI’s Relevance to Food Science</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1841609"/>
            <a:ext cx="3062575" cy="3062575"/>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335481" y="443508"/>
            <a:ext cx="5179868" cy="4189214"/>
          </a:xfrm>
        </p:spPr>
        <p:txBody>
          <a:bodyPr anchor="ctr">
            <a:normAutofit/>
          </a:bodyPr>
          <a:lstStyle/>
          <a:p>
            <a:pPr lvl="0"/>
            <a:r>
              <a:t>Accelerating literature reviews</a:t>
            </a:r>
          </a:p>
          <a:p>
            <a:pPr lvl="0"/>
            <a:r>
              <a:t>Analysing complex datasets</a:t>
            </a:r>
          </a:p>
          <a:p>
            <a:pPr lvl="0"/>
            <a:r>
              <a:t>Identifying patterns in sensory evaluation</a:t>
            </a:r>
          </a:p>
          <a:p>
            <a:pPr lvl="0"/>
            <a:r>
              <a:t>Predicting food shelf-life and stability</a:t>
            </a:r>
          </a:p>
          <a:p>
            <a:pPr lvl="0"/>
            <a:r>
              <a:t>Enhancing food safety monitoring</a:t>
            </a:r>
          </a:p>
        </p:txBody>
      </p:sp>
    </p:spTree>
    <p:extLst>
      <p:ext uri="{BB962C8B-B14F-4D97-AF65-F5344CB8AC3E}">
        <p14:creationId xmlns:p14="http://schemas.microsoft.com/office/powerpoint/2010/main" val="274513082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3202" y="480060"/>
            <a:ext cx="3614166" cy="1110996"/>
          </a:xfrm>
        </p:spPr>
        <p:txBody>
          <a:bodyPr anchor="b">
            <a:normAutofit/>
          </a:bodyPr>
          <a:lstStyle/>
          <a:p>
            <a:pPr marL="0" lvl="0" indent="0">
              <a:lnSpc>
                <a:spcPct val="90000"/>
              </a:lnSpc>
              <a:buNone/>
            </a:pPr>
            <a:r>
              <a:rPr lang="en-US" sz="3500"/>
              <a:t>Resources &amp; Links 📚</a:t>
            </a:r>
          </a:p>
        </p:txBody>
      </p:sp>
      <p:sp>
        <p:nvSpPr>
          <p:cNvPr id="20"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458" y="1779651"/>
            <a:ext cx="2441321" cy="13716"/>
          </a:xfrm>
          <a:custGeom>
            <a:avLst/>
            <a:gdLst>
              <a:gd name="connsiteX0" fmla="*/ 0 w 2441321"/>
              <a:gd name="connsiteY0" fmla="*/ 0 h 13716"/>
              <a:gd name="connsiteX1" fmla="*/ 585917 w 2441321"/>
              <a:gd name="connsiteY1" fmla="*/ 0 h 13716"/>
              <a:gd name="connsiteX2" fmla="*/ 1196247 w 2441321"/>
              <a:gd name="connsiteY2" fmla="*/ 0 h 13716"/>
              <a:gd name="connsiteX3" fmla="*/ 1806578 w 2441321"/>
              <a:gd name="connsiteY3" fmla="*/ 0 h 13716"/>
              <a:gd name="connsiteX4" fmla="*/ 2441321 w 2441321"/>
              <a:gd name="connsiteY4" fmla="*/ 0 h 13716"/>
              <a:gd name="connsiteX5" fmla="*/ 2441321 w 2441321"/>
              <a:gd name="connsiteY5" fmla="*/ 13716 h 13716"/>
              <a:gd name="connsiteX6" fmla="*/ 1830991 w 2441321"/>
              <a:gd name="connsiteY6" fmla="*/ 13716 h 13716"/>
              <a:gd name="connsiteX7" fmla="*/ 1269487 w 2441321"/>
              <a:gd name="connsiteY7" fmla="*/ 13716 h 13716"/>
              <a:gd name="connsiteX8" fmla="*/ 707983 w 2441321"/>
              <a:gd name="connsiteY8" fmla="*/ 13716 h 13716"/>
              <a:gd name="connsiteX9" fmla="*/ 0 w 2441321"/>
              <a:gd name="connsiteY9" fmla="*/ 13716 h 13716"/>
              <a:gd name="connsiteX10" fmla="*/ 0 w 2441321"/>
              <a:gd name="connsiteY10"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41321" h="13716" fill="none" extrusionOk="0">
                <a:moveTo>
                  <a:pt x="0" y="0"/>
                </a:moveTo>
                <a:cubicBezTo>
                  <a:pt x="273217" y="-17533"/>
                  <a:pt x="355785" y="-4171"/>
                  <a:pt x="585917" y="0"/>
                </a:cubicBezTo>
                <a:cubicBezTo>
                  <a:pt x="816049" y="4171"/>
                  <a:pt x="991446" y="-9419"/>
                  <a:pt x="1196247" y="0"/>
                </a:cubicBezTo>
                <a:cubicBezTo>
                  <a:pt x="1401048" y="9419"/>
                  <a:pt x="1589984" y="-731"/>
                  <a:pt x="1806578" y="0"/>
                </a:cubicBezTo>
                <a:cubicBezTo>
                  <a:pt x="2023172" y="731"/>
                  <a:pt x="2247754" y="8393"/>
                  <a:pt x="2441321" y="0"/>
                </a:cubicBezTo>
                <a:cubicBezTo>
                  <a:pt x="2440939" y="4363"/>
                  <a:pt x="2441580" y="8857"/>
                  <a:pt x="2441321" y="13716"/>
                </a:cubicBezTo>
                <a:cubicBezTo>
                  <a:pt x="2169723" y="25934"/>
                  <a:pt x="2045712" y="34568"/>
                  <a:pt x="1830991" y="13716"/>
                </a:cubicBezTo>
                <a:cubicBezTo>
                  <a:pt x="1616270" y="-7136"/>
                  <a:pt x="1505876" y="-623"/>
                  <a:pt x="1269487" y="13716"/>
                </a:cubicBezTo>
                <a:cubicBezTo>
                  <a:pt x="1033098" y="28055"/>
                  <a:pt x="908661" y="36619"/>
                  <a:pt x="707983" y="13716"/>
                </a:cubicBezTo>
                <a:cubicBezTo>
                  <a:pt x="507305" y="-9187"/>
                  <a:pt x="333592" y="16187"/>
                  <a:pt x="0" y="13716"/>
                </a:cubicBezTo>
                <a:cubicBezTo>
                  <a:pt x="-459" y="8317"/>
                  <a:pt x="190" y="2744"/>
                  <a:pt x="0" y="0"/>
                </a:cubicBezTo>
                <a:close/>
              </a:path>
              <a:path w="2441321" h="13716" stroke="0" extrusionOk="0">
                <a:moveTo>
                  <a:pt x="0" y="0"/>
                </a:moveTo>
                <a:cubicBezTo>
                  <a:pt x="207071" y="-14617"/>
                  <a:pt x="444194" y="-15606"/>
                  <a:pt x="585917" y="0"/>
                </a:cubicBezTo>
                <a:cubicBezTo>
                  <a:pt x="727640" y="15606"/>
                  <a:pt x="904326" y="-79"/>
                  <a:pt x="1123008" y="0"/>
                </a:cubicBezTo>
                <a:cubicBezTo>
                  <a:pt x="1341690" y="79"/>
                  <a:pt x="1600014" y="10401"/>
                  <a:pt x="1782164" y="0"/>
                </a:cubicBezTo>
                <a:cubicBezTo>
                  <a:pt x="1964314" y="-10401"/>
                  <a:pt x="2143537" y="-21488"/>
                  <a:pt x="2441321" y="0"/>
                </a:cubicBezTo>
                <a:cubicBezTo>
                  <a:pt x="2441507" y="3335"/>
                  <a:pt x="2441322" y="9457"/>
                  <a:pt x="2441321" y="13716"/>
                </a:cubicBezTo>
                <a:cubicBezTo>
                  <a:pt x="2166745" y="24201"/>
                  <a:pt x="2078726" y="10904"/>
                  <a:pt x="1879817" y="13716"/>
                </a:cubicBezTo>
                <a:cubicBezTo>
                  <a:pt x="1680908" y="16528"/>
                  <a:pt x="1548770" y="-8699"/>
                  <a:pt x="1318313" y="13716"/>
                </a:cubicBezTo>
                <a:cubicBezTo>
                  <a:pt x="1087856" y="36131"/>
                  <a:pt x="894613" y="-645"/>
                  <a:pt x="659157" y="13716"/>
                </a:cubicBezTo>
                <a:cubicBezTo>
                  <a:pt x="423701" y="28077"/>
                  <a:pt x="246611" y="29403"/>
                  <a:pt x="0" y="13716"/>
                </a:cubicBezTo>
                <a:cubicBezTo>
                  <a:pt x="-120" y="7867"/>
                  <a:pt x="674" y="3919"/>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73202" y="1995678"/>
            <a:ext cx="3614166" cy="2660904"/>
          </a:xfrm>
        </p:spPr>
        <p:txBody>
          <a:bodyPr vert="horz" lIns="91440" tIns="45720" rIns="91440" bIns="45720" rtlCol="0" anchor="t">
            <a:normAutofit/>
          </a:bodyPr>
          <a:lstStyle/>
          <a:p>
            <a:pPr marL="0" lvl="0" indent="0">
              <a:lnSpc>
                <a:spcPct val="90000"/>
              </a:lnSpc>
              <a:spcBef>
                <a:spcPts val="3000"/>
              </a:spcBef>
              <a:buNone/>
            </a:pPr>
            <a:r>
              <a:rPr lang="en-US" sz="1700" b="1"/>
              <a:t>Everything You Need</a:t>
            </a:r>
          </a:p>
          <a:p>
            <a:pPr>
              <a:lnSpc>
                <a:spcPct val="90000"/>
              </a:lnSpc>
            </a:pPr>
            <a:r>
              <a:rPr lang="en-US" sz="1700" b="1"/>
              <a:t>Presentation slides</a:t>
            </a:r>
            <a:endParaRPr lang="en-US" sz="1700"/>
          </a:p>
          <a:p>
            <a:pPr lvl="0">
              <a:lnSpc>
                <a:spcPct val="90000"/>
              </a:lnSpc>
            </a:pPr>
            <a:r>
              <a:rPr lang="en-US" sz="1700" b="1"/>
              <a:t>All datasets</a:t>
            </a:r>
            <a:endParaRPr lang="en-US" sz="1700">
              <a:ea typeface="Calibri"/>
              <a:cs typeface="Calibri"/>
            </a:endParaRPr>
          </a:p>
          <a:p>
            <a:pPr lvl="0">
              <a:lnSpc>
                <a:spcPct val="90000"/>
              </a:lnSpc>
            </a:pPr>
            <a:r>
              <a:rPr lang="en-US" sz="1700" b="1"/>
              <a:t>Audio version</a:t>
            </a:r>
            <a:endParaRPr lang="en-US" sz="1700"/>
          </a:p>
          <a:p>
            <a:pPr lvl="0">
              <a:lnSpc>
                <a:spcPct val="90000"/>
              </a:lnSpc>
            </a:pPr>
            <a:r>
              <a:rPr lang="en-US" sz="1700" b="1"/>
              <a:t>Video explainer</a:t>
            </a:r>
            <a:endParaRPr lang="en-US" sz="1700"/>
          </a:p>
          <a:p>
            <a:pPr lvl="0">
              <a:lnSpc>
                <a:spcPct val="90000"/>
              </a:lnSpc>
            </a:pPr>
            <a:r>
              <a:rPr lang="en-US" sz="1700" b="1"/>
              <a:t>Quick reference</a:t>
            </a:r>
            <a:endParaRPr lang="en-US" sz="1700"/>
          </a:p>
          <a:p>
            <a:pPr marL="0" indent="0">
              <a:lnSpc>
                <a:spcPct val="90000"/>
              </a:lnSpc>
              <a:buNone/>
            </a:pPr>
            <a:endParaRPr lang="en-US" sz="1700" b="1"/>
          </a:p>
          <a:p>
            <a:pPr marL="0" lvl="0" indent="0">
              <a:lnSpc>
                <a:spcPct val="90000"/>
              </a:lnSpc>
              <a:buNone/>
            </a:pPr>
            <a:r>
              <a:rPr lang="en-US" sz="1700" i="1"/>
              <a:t>Created with assistance from Claude (Anthropic)</a:t>
            </a:r>
            <a:endParaRPr lang="en-US" sz="1700" i="1">
              <a:ea typeface="Calibri"/>
              <a:cs typeface="Calibri"/>
            </a:endParaRPr>
          </a:p>
        </p:txBody>
      </p:sp>
      <p:pic>
        <p:nvPicPr>
          <p:cNvPr id="8" name="Picture 7">
            <a:extLst>
              <a:ext uri="{FF2B5EF4-FFF2-40B4-BE49-F238E27FC236}">
                <a16:creationId xmlns:a16="http://schemas.microsoft.com/office/drawing/2014/main" id="{CAA7A4FD-AF56-3466-0BDC-1F490EACB0DF}"/>
              </a:ext>
            </a:extLst>
          </p:cNvPr>
          <p:cNvPicPr>
            <a:picLocks noChangeAspect="1"/>
          </p:cNvPicPr>
          <p:nvPr/>
        </p:nvPicPr>
        <p:blipFill>
          <a:blip r:embed="rId2"/>
          <a:stretch>
            <a:fillRect/>
          </a:stretch>
        </p:blipFill>
        <p:spPr>
          <a:xfrm>
            <a:off x="4035725" y="0"/>
            <a:ext cx="5105400" cy="51435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51435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865179"/>
            <a:ext cx="2400300" cy="3345872"/>
          </a:xfrm>
        </p:spPr>
        <p:txBody>
          <a:bodyPr>
            <a:normAutofit/>
          </a:bodyPr>
          <a:lstStyle/>
          <a:p>
            <a:pPr marL="0" lvl="0" indent="0">
              <a:buNone/>
            </a:pPr>
            <a:r>
              <a:rPr lang="en-US">
                <a:solidFill>
                  <a:srgbClr val="FFFFFF"/>
                </a:solidFill>
              </a:rPr>
              <a:t>Types of AI</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1841609"/>
            <a:ext cx="3062575" cy="3062575"/>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335481" y="443508"/>
            <a:ext cx="5179868" cy="4189214"/>
          </a:xfrm>
        </p:spPr>
        <p:txBody>
          <a:bodyPr anchor="ctr">
            <a:normAutofit/>
          </a:bodyPr>
          <a:lstStyle/>
          <a:p>
            <a:pPr lvl="0">
              <a:lnSpc>
                <a:spcPct val="90000"/>
              </a:lnSpc>
            </a:pPr>
            <a:r>
              <a:rPr lang="en-US" sz="1900" b="1"/>
              <a:t>Large Language Models (LLMs)</a:t>
            </a:r>
            <a:r>
              <a:rPr lang="en-US" sz="1900"/>
              <a:t> – </a:t>
            </a:r>
            <a:r>
              <a:rPr lang="en-US" sz="1900" i="1"/>
              <a:t>Claude, ChatGPT, Gemini, etc.</a:t>
            </a:r>
          </a:p>
          <a:p>
            <a:pPr lvl="0">
              <a:lnSpc>
                <a:spcPct val="90000"/>
              </a:lnSpc>
            </a:pPr>
            <a:r>
              <a:rPr lang="en-US" sz="1900" b="1"/>
              <a:t>Data Analysis and Machine Learning Tools</a:t>
            </a:r>
            <a:r>
              <a:rPr lang="en-US" sz="1900"/>
              <a:t> – </a:t>
            </a:r>
            <a:r>
              <a:rPr lang="en-US" sz="1900" i="1"/>
              <a:t>Python libraries (scikit-learn, TensorFlow), platforms (RapidMiner, Orange)</a:t>
            </a:r>
          </a:p>
          <a:p>
            <a:pPr lvl="0">
              <a:lnSpc>
                <a:spcPct val="90000"/>
              </a:lnSpc>
            </a:pPr>
            <a:r>
              <a:rPr lang="en-US" sz="1900" b="1"/>
              <a:t>Computer Vision / Visual Recognition Systems</a:t>
            </a:r>
            <a:r>
              <a:rPr lang="en-US" sz="1900"/>
              <a:t> – </a:t>
            </a:r>
            <a:r>
              <a:rPr lang="en-US" sz="1900" i="1"/>
              <a:t>CNNs, YOLO, OpenCV</a:t>
            </a:r>
          </a:p>
          <a:p>
            <a:pPr lvl="0">
              <a:lnSpc>
                <a:spcPct val="90000"/>
              </a:lnSpc>
            </a:pPr>
            <a:r>
              <a:rPr lang="en-US" sz="1900" b="1"/>
              <a:t>Robotics and Autonomous Systems</a:t>
            </a:r>
            <a:r>
              <a:rPr lang="en-US" sz="1900"/>
              <a:t> – </a:t>
            </a:r>
            <a:r>
              <a:rPr lang="en-US" sz="1900" i="1"/>
              <a:t>AI-driven machinery, drones, robotic arms</a:t>
            </a:r>
          </a:p>
          <a:p>
            <a:pPr lvl="0">
              <a:lnSpc>
                <a:spcPct val="90000"/>
              </a:lnSpc>
            </a:pPr>
            <a:r>
              <a:rPr lang="en-US" sz="1900" b="1"/>
              <a:t>Recommendation and Decision Support Systems</a:t>
            </a:r>
            <a:r>
              <a:rPr lang="en-US" sz="1900"/>
              <a:t> – </a:t>
            </a:r>
            <a:r>
              <a:rPr lang="en-US" sz="1900" i="1"/>
              <a:t>Knowledge-based AI, decision trees, expert systems</a:t>
            </a:r>
          </a:p>
          <a:p>
            <a:pPr lvl="0">
              <a:lnSpc>
                <a:spcPct val="90000"/>
              </a:lnSpc>
            </a:pPr>
            <a:r>
              <a:rPr lang="en-US" sz="1900" b="1"/>
              <a:t>Speech and Audio AI</a:t>
            </a:r>
            <a:r>
              <a:rPr lang="en-US" sz="1900"/>
              <a:t> – </a:t>
            </a:r>
            <a:r>
              <a:rPr lang="en-US" sz="1900" i="1"/>
              <a:t>Speech-to-Text, Text-to-Speech, audio classification</a:t>
            </a:r>
          </a:p>
        </p:txBody>
      </p:sp>
    </p:spTree>
    <p:extLst>
      <p:ext uri="{BB962C8B-B14F-4D97-AF65-F5344CB8AC3E}">
        <p14:creationId xmlns:p14="http://schemas.microsoft.com/office/powerpoint/2010/main" val="4721521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b="1"/>
              <a:t>Conceptual Classifications</a:t>
            </a:r>
          </a:p>
        </p:txBody>
      </p:sp>
      <p:graphicFrame>
        <p:nvGraphicFramePr>
          <p:cNvPr id="9" name="Content Placeholder 2">
            <a:extLst>
              <a:ext uri="{FF2B5EF4-FFF2-40B4-BE49-F238E27FC236}">
                <a16:creationId xmlns:a16="http://schemas.microsoft.com/office/drawing/2014/main" id="{68AEC572-7DA3-3F7C-0626-486C425C0BFD}"/>
              </a:ext>
            </a:extLst>
          </p:cNvPr>
          <p:cNvGraphicFramePr>
            <a:graphicFrameLocks noGrp="1"/>
          </p:cNvGraphicFramePr>
          <p:nvPr>
            <p:ph idx="1"/>
          </p:nvPr>
        </p:nvGraphicFramePr>
        <p:xfrm>
          <a:off x="457200" y="1200151"/>
          <a:ext cx="8229600" cy="33944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473306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BB867FF-FC45-48F7-8104-F89BE54909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BB56887-D0D5-4F0C-9E19-7247EB83C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6521" y="0"/>
            <a:ext cx="851299" cy="35849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628650" y="273843"/>
            <a:ext cx="7886700" cy="994173"/>
          </a:xfrm>
        </p:spPr>
        <p:txBody>
          <a:bodyPr>
            <a:normAutofit/>
          </a:bodyPr>
          <a:lstStyle/>
          <a:p>
            <a:pPr marL="0" lvl="0" indent="0">
              <a:buNone/>
            </a:pPr>
            <a:r>
              <a:t>LLMs can help with:</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416783" y="1637417"/>
            <a:ext cx="3062575" cy="3062575"/>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628650" y="1369218"/>
            <a:ext cx="7886700" cy="3263504"/>
          </a:xfrm>
        </p:spPr>
        <p:txBody>
          <a:bodyPr>
            <a:normAutofit/>
          </a:bodyPr>
          <a:lstStyle/>
          <a:p>
            <a:pPr lvl="0"/>
            <a:r>
              <a:t>Summarising key findings from multiple papers</a:t>
            </a:r>
          </a:p>
          <a:p>
            <a:pPr lvl="0"/>
            <a:r>
              <a:t>Extracting methodologies</a:t>
            </a:r>
          </a:p>
          <a:p>
            <a:pPr lvl="0"/>
            <a:r>
              <a:t>Identifying research gaps</a:t>
            </a:r>
          </a:p>
          <a:p>
            <a:pPr lvl="0"/>
            <a:r>
              <a:t>Generating hypotheses</a:t>
            </a:r>
          </a:p>
          <a:p>
            <a:pPr lvl="0"/>
            <a:r>
              <a:t>Proposing experimental designs</a:t>
            </a:r>
          </a:p>
          <a:p>
            <a:pPr lvl="0"/>
            <a:r>
              <a:t>Writing in your academic voice</a:t>
            </a:r>
          </a:p>
        </p:txBody>
      </p:sp>
    </p:spTree>
    <p:extLst>
      <p:ext uri="{BB962C8B-B14F-4D97-AF65-F5344CB8AC3E}">
        <p14:creationId xmlns:p14="http://schemas.microsoft.com/office/powerpoint/2010/main" val="11789637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07EF6B7-1338-4443-8C46-6A318D952D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DAAE4CDD-124C-4DCF-9584-B6033B545D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125454" cy="5143500"/>
          </a:xfrm>
          <a:custGeom>
            <a:avLst/>
            <a:gdLst>
              <a:gd name="connsiteX0" fmla="*/ 0 w 4167271"/>
              <a:gd name="connsiteY0" fmla="*/ 0 h 6858000"/>
              <a:gd name="connsiteX1" fmla="*/ 2259550 w 4167271"/>
              <a:gd name="connsiteY1" fmla="*/ 0 h 6858000"/>
              <a:gd name="connsiteX2" fmla="*/ 2387803 w 4167271"/>
              <a:gd name="connsiteY2" fmla="*/ 82222 h 6858000"/>
              <a:gd name="connsiteX3" fmla="*/ 4167271 w 4167271"/>
              <a:gd name="connsiteY3" fmla="*/ 3429000 h 6858000"/>
              <a:gd name="connsiteX4" fmla="*/ 2387803 w 4167271"/>
              <a:gd name="connsiteY4" fmla="*/ 6775779 h 6858000"/>
              <a:gd name="connsiteX5" fmla="*/ 2259550 w 4167271"/>
              <a:gd name="connsiteY5" fmla="*/ 6858000 h 6858000"/>
              <a:gd name="connsiteX6" fmla="*/ 0 w 4167271"/>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67271" h="6858000">
                <a:moveTo>
                  <a:pt x="0" y="0"/>
                </a:moveTo>
                <a:lnTo>
                  <a:pt x="2259550" y="0"/>
                </a:lnTo>
                <a:lnTo>
                  <a:pt x="2387803" y="82222"/>
                </a:lnTo>
                <a:cubicBezTo>
                  <a:pt x="3461407" y="807534"/>
                  <a:pt x="4167271" y="2035835"/>
                  <a:pt x="4167271" y="3429000"/>
                </a:cubicBezTo>
                <a:cubicBezTo>
                  <a:pt x="4167271" y="4822165"/>
                  <a:pt x="3461407" y="6050467"/>
                  <a:pt x="2387803" y="6775779"/>
                </a:cubicBezTo>
                <a:lnTo>
                  <a:pt x="2259550" y="6858000"/>
                </a:lnTo>
                <a:lnTo>
                  <a:pt x="0" y="685800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15125" y="865179"/>
            <a:ext cx="2400300" cy="3345872"/>
          </a:xfrm>
        </p:spPr>
        <p:txBody>
          <a:bodyPr>
            <a:normAutofit/>
          </a:bodyPr>
          <a:lstStyle/>
          <a:p>
            <a:pPr marL="0" lvl="0" indent="0">
              <a:buNone/>
            </a:pPr>
            <a:r>
              <a:rPr lang="en-US" sz="2800">
                <a:solidFill>
                  <a:srgbClr val="FFFFFF"/>
                </a:solidFill>
              </a:rPr>
              <a:t>Understanding LLMs Reliability</a:t>
            </a:r>
          </a:p>
        </p:txBody>
      </p:sp>
      <p:sp>
        <p:nvSpPr>
          <p:cNvPr id="12" name="Arc 11">
            <a:extLst>
              <a:ext uri="{FF2B5EF4-FFF2-40B4-BE49-F238E27FC236}">
                <a16:creationId xmlns:a16="http://schemas.microsoft.com/office/drawing/2014/main" id="{081E4A58-353D-44AE-B2FC-2A74E2E400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5662801" y="1841609"/>
            <a:ext cx="3062575" cy="3062575"/>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3" name="Content Placeholder 2"/>
          <p:cNvSpPr>
            <a:spLocks noGrp="1"/>
          </p:cNvSpPr>
          <p:nvPr>
            <p:ph idx="1"/>
          </p:nvPr>
        </p:nvSpPr>
        <p:spPr>
          <a:xfrm>
            <a:off x="3335481" y="443508"/>
            <a:ext cx="5179868" cy="4189214"/>
          </a:xfrm>
        </p:spPr>
        <p:txBody>
          <a:bodyPr anchor="ctr">
            <a:normAutofit/>
          </a:bodyPr>
          <a:lstStyle/>
          <a:p>
            <a:pPr lvl="0">
              <a:lnSpc>
                <a:spcPct val="90000"/>
              </a:lnSpc>
            </a:pPr>
            <a:r>
              <a:t>Good at</a:t>
            </a:r>
            <a:endParaRPr lang="en-US"/>
          </a:p>
          <a:p>
            <a:pPr lvl="1">
              <a:lnSpc>
                <a:spcPct val="90000"/>
              </a:lnSpc>
            </a:pPr>
            <a:r>
              <a:rPr b="1"/>
              <a:t>Average</a:t>
            </a:r>
            <a:r>
              <a:t> bad at Precise</a:t>
            </a:r>
            <a:endParaRPr lang="en-US"/>
          </a:p>
          <a:p>
            <a:pPr lvl="1">
              <a:lnSpc>
                <a:spcPct val="90000"/>
              </a:lnSpc>
            </a:pPr>
            <a:r>
              <a:rPr b="1"/>
              <a:t>Small</a:t>
            </a:r>
            <a:r>
              <a:t> bad at Large</a:t>
            </a:r>
            <a:endParaRPr lang="en-US"/>
          </a:p>
          <a:p>
            <a:pPr lvl="0">
              <a:lnSpc>
                <a:spcPct val="90000"/>
              </a:lnSpc>
            </a:pPr>
            <a:r>
              <a:rPr b="1"/>
              <a:t>Hallucinations</a:t>
            </a:r>
            <a:r>
              <a:t>: AI can generate plausible but incorrect information</a:t>
            </a:r>
            <a:endParaRPr lang="en-US"/>
          </a:p>
          <a:p>
            <a:pPr lvl="0">
              <a:lnSpc>
                <a:spcPct val="90000"/>
              </a:lnSpc>
            </a:pPr>
            <a:r>
              <a:rPr b="1"/>
              <a:t>Verification strategies</a:t>
            </a:r>
            <a:r>
              <a:t>:</a:t>
            </a:r>
            <a:endParaRPr lang="en-US"/>
          </a:p>
          <a:p>
            <a:pPr lvl="1">
              <a:lnSpc>
                <a:spcPct val="90000"/>
              </a:lnSpc>
            </a:pPr>
            <a:r>
              <a:t>Cross-check with primary sources</a:t>
            </a:r>
            <a:endParaRPr lang="en-US"/>
          </a:p>
          <a:p>
            <a:pPr lvl="1">
              <a:lnSpc>
                <a:spcPct val="90000"/>
              </a:lnSpc>
            </a:pPr>
            <a:r>
              <a:t>Look for citation information</a:t>
            </a:r>
            <a:endParaRPr lang="en-US"/>
          </a:p>
          <a:p>
            <a:pPr lvl="1">
              <a:lnSpc>
                <a:spcPct val="90000"/>
              </a:lnSpc>
            </a:pPr>
            <a:r>
              <a:t>Test with known information first</a:t>
            </a:r>
            <a:endParaRPr lang="en-US"/>
          </a:p>
          <a:p>
            <a:pPr lvl="1">
              <a:lnSpc>
                <a:spcPct val="90000"/>
              </a:lnSpc>
            </a:pPr>
            <a:r>
              <a:t>Use domain expertise to evaluate outputs</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Quick System Check! 📋</a:t>
            </a:r>
          </a:p>
        </p:txBody>
      </p:sp>
      <p:sp>
        <p:nvSpPr>
          <p:cNvPr id="3" name="Content Placeholder 2"/>
          <p:cNvSpPr>
            <a:spLocks noGrp="1"/>
          </p:cNvSpPr>
          <p:nvPr>
            <p:ph sz="half" idx="1"/>
          </p:nvPr>
        </p:nvSpPr>
        <p:spPr/>
        <p:txBody>
          <a:bodyPr/>
          <a:lstStyle/>
          <a:p>
            <a:pPr marL="0" lvl="0" indent="0">
              <a:buNone/>
            </a:pPr>
            <a:r>
              <a:rPr b="1"/>
              <a:t>Do you have access to:</a:t>
            </a:r>
          </a:p>
          <a:p>
            <a:pPr lvl="0"/>
            <a:r>
              <a:t>✅ Microsoft Copilot (copilot.microsoft.com)</a:t>
            </a:r>
          </a:p>
          <a:p>
            <a:pPr lvl="0"/>
            <a:r>
              <a:t>✅ Internet connection</a:t>
            </a:r>
          </a:p>
          <a:p>
            <a:pPr lvl="0"/>
            <a:r>
              <a:t>✅ Ability to download files</a:t>
            </a:r>
          </a:p>
        </p:txBody>
      </p:sp>
      <p:sp>
        <p:nvSpPr>
          <p:cNvPr id="4" name="Content Placeholder 3"/>
          <p:cNvSpPr>
            <a:spLocks noGrp="1"/>
          </p:cNvSpPr>
          <p:nvPr>
            <p:ph sz="half" idx="2"/>
          </p:nvPr>
        </p:nvSpPr>
        <p:spPr>
          <a:xfrm>
            <a:off x="4648200" y="1200151"/>
            <a:ext cx="4038600" cy="2242104"/>
          </a:xfrm>
        </p:spPr>
        <p:txBody>
          <a:bodyPr vert="horz" lIns="91440" tIns="45720" rIns="91440" bIns="45720" rtlCol="0" anchor="t">
            <a:normAutofit/>
          </a:bodyPr>
          <a:lstStyle/>
          <a:p>
            <a:pPr marL="0" lvl="0" indent="0">
              <a:buNone/>
            </a:pPr>
            <a:r>
              <a:rPr b="1" dirty="0"/>
              <a:t>Can’t Access Copilot?</a:t>
            </a:r>
          </a:p>
          <a:p>
            <a:pPr lvl="0"/>
            <a:r>
              <a:rPr dirty="0"/>
              <a:t>Try ChatGPT (chat.openai.com) - free tier works</a:t>
            </a:r>
            <a:endParaRPr dirty="0">
              <a:ea typeface="Calibri"/>
              <a:cs typeface="Calibri"/>
            </a:endParaRPr>
          </a:p>
          <a:p>
            <a:pPr lvl="0"/>
            <a:r>
              <a:rPr dirty="0"/>
              <a:t>Claude (claude.ai) - also free</a:t>
            </a:r>
            <a:endParaRPr dirty="0">
              <a:ea typeface="Calibri"/>
              <a:cs typeface="Calibri"/>
            </a:endParaRPr>
          </a:p>
          <a:p>
            <a:pPr lvl="0"/>
            <a:r>
              <a:rPr b="1" dirty="0"/>
              <a:t>Key point:</a:t>
            </a:r>
            <a:r>
              <a:rPr dirty="0"/>
              <a:t> The principles work with ANY AI assistant</a:t>
            </a:r>
            <a:endParaRPr dirty="0">
              <a:ea typeface="Calibri"/>
              <a:cs typeface="Calibri"/>
            </a:endParaRPr>
          </a:p>
        </p:txBody>
      </p:sp>
      <p:sp>
        <p:nvSpPr>
          <p:cNvPr id="5" name="TextBox 4">
            <a:extLst>
              <a:ext uri="{FF2B5EF4-FFF2-40B4-BE49-F238E27FC236}">
                <a16:creationId xmlns:a16="http://schemas.microsoft.com/office/drawing/2014/main" id="{06658A88-B42B-D47E-5122-2978A01AB499}"/>
              </a:ext>
            </a:extLst>
          </p:cNvPr>
          <p:cNvSpPr txBox="1"/>
          <p:nvPr/>
        </p:nvSpPr>
        <p:spPr>
          <a:xfrm>
            <a:off x="764498" y="3992068"/>
            <a:ext cx="7615003" cy="41549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100" b="1" dirty="0">
                <a:cs typeface="Segoe UI"/>
              </a:rPr>
              <a:t>Timing:</a:t>
            </a:r>
            <a:r>
              <a:rPr lang="en-US" sz="2100" dirty="0">
                <a:cs typeface="Segoe UI"/>
              </a:rPr>
              <a:t> We’ll have troubleshooting breaks at 15 and 35 minutes!</a:t>
            </a:r>
            <a:r>
              <a:rPr lang="en-US" sz="2100" dirty="0">
                <a:ea typeface="Calibri"/>
                <a:cs typeface="Calibri"/>
              </a:rPr>
              <a:t>​</a:t>
            </a:r>
            <a:endParaRPr lang="en-US"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40</Slides>
  <Notes>11</Notes>
  <HiddenSlides>0</HiddenSlides>
  <ScaleCrop>false</ScaleCrop>
  <HeadingPairs>
    <vt:vector size="4" baseType="variant">
      <vt:variant>
        <vt:lpstr>Theme</vt:lpstr>
      </vt:variant>
      <vt:variant>
        <vt:i4>1</vt:i4>
      </vt:variant>
      <vt:variant>
        <vt:lpstr>Slide Titles</vt:lpstr>
      </vt:variant>
      <vt:variant>
        <vt:i4>40</vt:i4>
      </vt:variant>
    </vt:vector>
  </HeadingPairs>
  <TitlesOfParts>
    <vt:vector size="41" baseType="lpstr">
      <vt:lpstr>Office Theme</vt:lpstr>
      <vt:lpstr>How to Be the Boss of Your AI Assistant</vt:lpstr>
      <vt:lpstr>Welcome!</vt:lpstr>
      <vt:lpstr>Acknowledgements</vt:lpstr>
      <vt:lpstr>AI’s Relevance to Food Science</vt:lpstr>
      <vt:lpstr>Types of AI</vt:lpstr>
      <vt:lpstr>Conceptual Classifications</vt:lpstr>
      <vt:lpstr>LLMs can help with:</vt:lpstr>
      <vt:lpstr>Understanding LLMs Reliability</vt:lpstr>
      <vt:lpstr>Quick System Check! 📋</vt:lpstr>
      <vt:lpstr>The Problem: The “Everything” Prompt</vt:lpstr>
      <vt:lpstr>What do you get back? 😕</vt:lpstr>
      <vt:lpstr>The Solution: Think Like a Manager </vt:lpstr>
      <vt:lpstr>Quick Start Essentials </vt:lpstr>
      <vt:lpstr>Reason 1: Limited “Working Memory” 🧠</vt:lpstr>
      <vt:lpstr>Technical Detail: Context Windows </vt:lpstr>
      <vt:lpstr>Reason 2: Guiding the AI’s “Thinking” </vt:lpstr>
      <vt:lpstr>Reason 3: Easy Error Detection &amp; Fixing </vt:lpstr>
      <vt:lpstr>Reason 4: More and Better Ideas </vt:lpstr>
      <vt:lpstr>Success Metrics</vt:lpstr>
      <vt:lpstr>The 10-Step Research Workflow 🔬</vt:lpstr>
      <vt:lpstr>The 10-Step Research Workflow (cont’d) 📝</vt:lpstr>
      <vt:lpstr>Step 1: Idea Generation 🌱</vt:lpstr>
      <vt:lpstr>Step 2-3: Exploration &amp; Feasibility 🔍</vt:lpstr>
      <vt:lpstr>Steps 4-6: The Research Core 🔬</vt:lpstr>
      <vt:lpstr>Steps 7-10: Communication &amp; Refinement 📊</vt:lpstr>
      <vt:lpstr>The Complete Workflow </vt:lpstr>
      <vt:lpstr>When AI Goes Wrong</vt:lpstr>
      <vt:lpstr>What You Should Do:</vt:lpstr>
      <vt:lpstr>Ethical Guidelines: Using AI in Academic Work </vt:lpstr>
      <vt:lpstr>Live Demo Time! 🚀</vt:lpstr>
      <vt:lpstr>🗳️ Vote Now!</vt:lpstr>
      <vt:lpstr>Quick Demo: Bad vs. Good Prompting 🎯</vt:lpstr>
      <vt:lpstr>Troubleshooting Common Issues 🔧</vt:lpstr>
      <vt:lpstr>Understanding AI Limitations ⚠️</vt:lpstr>
      <vt:lpstr>Golden Rule for Research</vt:lpstr>
      <vt:lpstr>Key Takeaways 🎓</vt:lpstr>
      <vt:lpstr>Your Mission (Should You Choose to Accept) 🎯</vt:lpstr>
      <vt:lpstr>Remember</vt:lpstr>
      <vt:lpstr>Questions? </vt:lpstr>
      <vt:lpstr>Resources &amp; Links 📚</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to Be the Boss of Your AI Assistant</dc:title>
  <dc:creator>Michael Borck</dc:creator>
  <cp:keywords/>
  <cp:revision>248</cp:revision>
  <dcterms:created xsi:type="dcterms:W3CDTF">2025-08-03T08:40:21Z</dcterms:created>
  <dcterms:modified xsi:type="dcterms:W3CDTF">2025-08-03T23:45:12Z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header-includes">
    <vt:lpwstr/>
  </property>
  <property fmtid="{D5CDD505-2E9C-101B-9397-08002B2CF9AE}" pid="6" name="include-after">
    <vt:lpwstr/>
  </property>
  <property fmtid="{D5CDD505-2E9C-101B-9397-08002B2CF9AE}" pid="7" name="include-before">
    <vt:lpwstr/>
  </property>
  <property fmtid="{D5CDD505-2E9C-101B-9397-08002B2CF9AE}" pid="8" name="labels">
    <vt:lpwstr/>
  </property>
  <property fmtid="{D5CDD505-2E9C-101B-9397-08002B2CF9AE}" pid="9" name="subtitle">
    <vt:lpwstr>Understanding LLMs &amp; The Research Workflow</vt:lpwstr>
  </property>
  <property fmtid="{D5CDD505-2E9C-101B-9397-08002B2CF9AE}" pid="10" name="toc-title">
    <vt:lpwstr>Table of contents</vt:lpwstr>
  </property>
</Properties>
</file>